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0" r:id="rId3"/>
    <p:sldId id="302" r:id="rId4"/>
    <p:sldId id="303" r:id="rId5"/>
    <p:sldId id="283" r:id="rId6"/>
    <p:sldId id="286" r:id="rId7"/>
    <p:sldId id="281" r:id="rId8"/>
    <p:sldId id="282" r:id="rId9"/>
    <p:sldId id="284" r:id="rId10"/>
    <p:sldId id="285" r:id="rId11"/>
    <p:sldId id="287" r:id="rId12"/>
    <p:sldId id="288" r:id="rId13"/>
    <p:sldId id="289" r:id="rId14"/>
    <p:sldId id="290" r:id="rId15"/>
    <p:sldId id="299" r:id="rId16"/>
    <p:sldId id="292" r:id="rId17"/>
    <p:sldId id="291" r:id="rId18"/>
    <p:sldId id="298" r:id="rId19"/>
    <p:sldId id="257" r:id="rId20"/>
    <p:sldId id="258" r:id="rId21"/>
    <p:sldId id="273" r:id="rId22"/>
    <p:sldId id="259" r:id="rId23"/>
    <p:sldId id="260" r:id="rId24"/>
    <p:sldId id="261" r:id="rId25"/>
    <p:sldId id="262" r:id="rId26"/>
    <p:sldId id="263" r:id="rId27"/>
    <p:sldId id="275" r:id="rId28"/>
    <p:sldId id="264" r:id="rId29"/>
    <p:sldId id="265" r:id="rId30"/>
    <p:sldId id="267" r:id="rId31"/>
    <p:sldId id="274" r:id="rId32"/>
    <p:sldId id="268" r:id="rId33"/>
    <p:sldId id="269" r:id="rId34"/>
    <p:sldId id="277" r:id="rId35"/>
    <p:sldId id="276" r:id="rId36"/>
    <p:sldId id="278" r:id="rId37"/>
    <p:sldId id="304" r:id="rId38"/>
    <p:sldId id="305" r:id="rId39"/>
    <p:sldId id="306" r:id="rId40"/>
    <p:sldId id="307" r:id="rId41"/>
  </p:sldIdLst>
  <p:sldSz cx="9144000" cy="6858000" type="screen4x3"/>
  <p:notesSz cx="6735763" cy="986948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2259"/>
  </p:normalViewPr>
  <p:slideViewPr>
    <p:cSldViewPr>
      <p:cViewPr varScale="1">
        <p:scale>
          <a:sx n="74" d="100"/>
          <a:sy n="7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e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29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wmf"/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5775"/>
            <a:ext cx="2919413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5775"/>
            <a:ext cx="2919412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D7E9E7C6-9011-454E-8C92-5602017630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9682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41363"/>
            <a:ext cx="4933950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7888"/>
            <a:ext cx="5389563" cy="44402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  <a:endParaRPr lang="en-US" altLang="zh-TW" noProof="0"/>
          </a:p>
          <a:p>
            <a:pPr lvl="1"/>
            <a:r>
              <a:rPr lang="zh-TW" altLang="en-US" noProof="0"/>
              <a:t>第二層</a:t>
            </a:r>
            <a:endParaRPr lang="en-US" altLang="zh-TW" noProof="0"/>
          </a:p>
          <a:p>
            <a:pPr lvl="2"/>
            <a:r>
              <a:rPr lang="zh-TW" altLang="en-US" noProof="0"/>
              <a:t>第三層</a:t>
            </a:r>
            <a:endParaRPr lang="en-US" altLang="zh-TW" noProof="0"/>
          </a:p>
          <a:p>
            <a:pPr lvl="3"/>
            <a:r>
              <a:rPr lang="zh-TW" altLang="en-US" noProof="0"/>
              <a:t>第四層</a:t>
            </a:r>
            <a:endParaRPr lang="en-US" altLang="zh-TW" noProof="0"/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5775"/>
            <a:ext cx="2919413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 New Roman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5775"/>
            <a:ext cx="2919412" cy="4921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878" tIns="47439" rIns="94878" bIns="47439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FD89AA3-2A66-9143-93A1-3D328A00B0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4372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新細明體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D89AA3-2A66-9143-93A1-3D328A00B05B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594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charset="0"/>
                    <a:ea typeface="新細明體" charset="-120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BA57F6C-1607-B84A-A960-07A4D6AD70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707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88108870-D8EA-5B49-9E5D-C8A3B3E17D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779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F40A7BE6-881C-0C4E-98AE-C0A82B0EBE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683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  <a:lvl2pPr>
              <a:defRPr>
                <a:latin typeface="Times" charset="0"/>
                <a:ea typeface="Times" charset="0"/>
                <a:cs typeface="Times" charset="0"/>
              </a:defRPr>
            </a:lvl2pPr>
            <a:lvl3pPr>
              <a:defRPr>
                <a:latin typeface="Times" charset="0"/>
                <a:ea typeface="Times" charset="0"/>
                <a:cs typeface="Times" charset="0"/>
              </a:defRPr>
            </a:lvl3pPr>
            <a:lvl4pPr>
              <a:defRPr>
                <a:latin typeface="Times" charset="0"/>
                <a:ea typeface="Times" charset="0"/>
                <a:cs typeface="Times" charset="0"/>
              </a:defRPr>
            </a:lvl4pPr>
            <a:lvl5pPr>
              <a:defRPr>
                <a:latin typeface="Times" charset="0"/>
                <a:ea typeface="Times" charset="0"/>
                <a:cs typeface="Times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P.</a:t>
            </a:r>
            <a:fld id="{58AE949B-D68F-4849-BD87-5501982DF89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703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66278F9A-C05C-7E40-ACF4-6A9EC27BDC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943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>
                <a:latin typeface="Times" charset="0"/>
                <a:ea typeface="Times" charset="0"/>
                <a:cs typeface="Times" charset="0"/>
              </a:defRPr>
            </a:lvl1pPr>
            <a:lvl2pPr>
              <a:defRPr sz="2400">
                <a:latin typeface="Times" charset="0"/>
                <a:ea typeface="Times" charset="0"/>
                <a:cs typeface="Times" charset="0"/>
              </a:defRPr>
            </a:lvl2pPr>
            <a:lvl3pPr>
              <a:defRPr sz="2000">
                <a:latin typeface="Times" charset="0"/>
                <a:ea typeface="Times" charset="0"/>
                <a:cs typeface="Times" charset="0"/>
              </a:defRPr>
            </a:lvl3pPr>
            <a:lvl4pPr>
              <a:defRPr sz="1800">
                <a:latin typeface="Times" charset="0"/>
                <a:ea typeface="Times" charset="0"/>
                <a:cs typeface="Times" charset="0"/>
              </a:defRPr>
            </a:lvl4pPr>
            <a:lvl5pPr>
              <a:defRPr sz="1800">
                <a:latin typeface="Times" charset="0"/>
                <a:ea typeface="Times" charset="0"/>
                <a:cs typeface="Time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>
                <a:latin typeface="Times" charset="0"/>
                <a:ea typeface="Times" charset="0"/>
                <a:cs typeface="Times" charset="0"/>
              </a:defRPr>
            </a:lvl1pPr>
            <a:lvl2pPr>
              <a:defRPr sz="2400">
                <a:latin typeface="Times" charset="0"/>
                <a:ea typeface="Times" charset="0"/>
                <a:cs typeface="Times" charset="0"/>
              </a:defRPr>
            </a:lvl2pPr>
            <a:lvl3pPr>
              <a:defRPr sz="2000">
                <a:latin typeface="Times" charset="0"/>
                <a:ea typeface="Times" charset="0"/>
                <a:cs typeface="Times" charset="0"/>
              </a:defRPr>
            </a:lvl3pPr>
            <a:lvl4pPr>
              <a:defRPr sz="1800">
                <a:latin typeface="Times" charset="0"/>
                <a:ea typeface="Times" charset="0"/>
                <a:cs typeface="Times" charset="0"/>
              </a:defRPr>
            </a:lvl4pPr>
            <a:lvl5pPr>
              <a:defRPr sz="1800">
                <a:latin typeface="Times" charset="0"/>
                <a:ea typeface="Times" charset="0"/>
                <a:cs typeface="Times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P.</a:t>
            </a:r>
            <a:fld id="{B4F02977-C4E8-0047-81B7-D38D62DEBEB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847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" charset="0"/>
                <a:ea typeface="Times" charset="0"/>
                <a:cs typeface="Times" charset="0"/>
              </a:defRPr>
            </a:lvl1pPr>
            <a:lvl2pPr>
              <a:defRPr sz="2000">
                <a:latin typeface="Times" charset="0"/>
                <a:ea typeface="Times" charset="0"/>
                <a:cs typeface="Times" charset="0"/>
              </a:defRPr>
            </a:lvl2pPr>
            <a:lvl3pPr>
              <a:defRPr sz="1800">
                <a:latin typeface="Times" charset="0"/>
                <a:ea typeface="Times" charset="0"/>
                <a:cs typeface="Times" charset="0"/>
              </a:defRPr>
            </a:lvl3pPr>
            <a:lvl4pPr>
              <a:defRPr sz="1600">
                <a:latin typeface="Times" charset="0"/>
                <a:ea typeface="Times" charset="0"/>
                <a:cs typeface="Times" charset="0"/>
              </a:defRPr>
            </a:lvl4pPr>
            <a:lvl5pPr>
              <a:defRPr sz="1600">
                <a:latin typeface="Times" charset="0"/>
                <a:ea typeface="Times" charset="0"/>
                <a:cs typeface="Time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" charset="0"/>
                <a:ea typeface="Times" charset="0"/>
                <a:cs typeface="Times" charset="0"/>
              </a:defRPr>
            </a:lvl1pPr>
            <a:lvl2pPr>
              <a:defRPr sz="2000">
                <a:latin typeface="Times" charset="0"/>
                <a:ea typeface="Times" charset="0"/>
                <a:cs typeface="Times" charset="0"/>
              </a:defRPr>
            </a:lvl2pPr>
            <a:lvl3pPr>
              <a:defRPr sz="1800">
                <a:latin typeface="Times" charset="0"/>
                <a:ea typeface="Times" charset="0"/>
                <a:cs typeface="Times" charset="0"/>
              </a:defRPr>
            </a:lvl3pPr>
            <a:lvl4pPr>
              <a:defRPr sz="1600">
                <a:latin typeface="Times" charset="0"/>
                <a:ea typeface="Times" charset="0"/>
                <a:cs typeface="Times" charset="0"/>
              </a:defRPr>
            </a:lvl4pPr>
            <a:lvl5pPr>
              <a:defRPr sz="1600">
                <a:latin typeface="Times" charset="0"/>
                <a:ea typeface="Times" charset="0"/>
                <a:cs typeface="Times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8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Times" charset="0"/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r>
              <a:rPr lang="en-US" altLang="zh-TW"/>
              <a:t>P.</a:t>
            </a:r>
            <a:fld id="{5A97B264-BD05-1741-AD01-886C819FD113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274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4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D3551EC0-0E9A-374B-853C-207AEC41A8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414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3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5C0E7D09-E035-3145-8A5C-EF811B9DCE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20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2AB59004-57C2-2B46-A883-053DC84032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7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5D7ABC87-4D62-F44E-91D5-EFE0F94EC9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81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7" name="Rectangle 1027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8" name="Rectangle 1028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29" name="Rectangle 1029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0" name="Rectangle 1030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1" name="Rectangle 1031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2" name="Rectangle 1032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033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4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  <a:endParaRPr lang="en-US" altLang="zh-TW"/>
          </a:p>
          <a:p>
            <a:pPr lvl="1"/>
            <a:r>
              <a:rPr lang="zh-TW" altLang="en-US"/>
              <a:t>第二層</a:t>
            </a:r>
            <a:endParaRPr lang="en-US" altLang="zh-TW"/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  <a:endParaRPr lang="en-US" altLang="zh-TW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179" name="Rectangle 103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605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ea typeface="新細明體" charset="0"/>
              </a:defRPr>
            </a:lvl1pPr>
          </a:lstStyle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7180" name="Rectangle 10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ea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181" name="Rectangle 10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3105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/>
            </a:lvl1pPr>
          </a:lstStyle>
          <a:p>
            <a:pPr>
              <a:defRPr/>
            </a:pPr>
            <a:r>
              <a:rPr lang="en-US" altLang="zh-TW"/>
              <a:t>P.</a:t>
            </a:r>
            <a:fld id="{A7AB3062-8382-0042-9DBC-0F9581D2B12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8" name="Rectangle 1038"/>
          <p:cNvSpPr>
            <a:spLocks noChangeArrowheads="1"/>
          </p:cNvSpPr>
          <p:nvPr/>
        </p:nvSpPr>
        <p:spPr bwMode="auto">
          <a:xfrm>
            <a:off x="6932613" y="0"/>
            <a:ext cx="2211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r>
              <a:rPr kumimoji="0" lang="en-US" altLang="zh-TW" sz="1400"/>
              <a:t>Computer Theory Lab.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" charset="0"/>
          <a:ea typeface="Times" charset="0"/>
          <a:cs typeface="Times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charset="0"/>
          <a:ea typeface="新細明體" charset="0"/>
          <a:cs typeface="新細明體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kumimoji="1" sz="3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kumimoji="1" sz="28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kumimoji="1" sz="24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kumimoji="1" sz="20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kumimoji="1" sz="20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1.png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3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7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1916832"/>
            <a:ext cx="5904656" cy="1143000"/>
          </a:xfrm>
        </p:spPr>
        <p:txBody>
          <a:bodyPr/>
          <a:lstStyle/>
          <a:p>
            <a:pPr marL="7938" indent="-7938" algn="ctr" eaLnBrk="1" hangingPunct="1"/>
            <a:r>
              <a:rPr lang="en-US" altLang="zh-TW">
                <a:latin typeface="Times" charset="0"/>
                <a:ea typeface="Times" charset="0"/>
                <a:cs typeface="Times" charset="0"/>
              </a:rPr>
              <a:t>Chapter 4</a:t>
            </a:r>
            <a:br>
              <a:rPr lang="en-US" altLang="zh-TW">
                <a:latin typeface="Times" charset="0"/>
                <a:ea typeface="Times" charset="0"/>
                <a:cs typeface="Times" charset="0"/>
              </a:rPr>
            </a:br>
            <a:r>
              <a:rPr lang="en-US" altLang="zh-TW">
                <a:latin typeface="Times" charset="0"/>
                <a:ea typeface="Times" charset="0"/>
                <a:cs typeface="Times" charset="0"/>
              </a:rPr>
              <a:t>Recurrences</a:t>
            </a:r>
            <a:endParaRPr lang="en-US" altLang="zh-TW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Hsu, Lih-Hsing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latin typeface="Times" charset="0"/>
                <a:ea typeface="Times" charset="0"/>
                <a:cs typeface="Times" charset="0"/>
              </a:rPr>
              <a:t>(Updated by B.M.T. Lin)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內容版面配置區 2"/>
          <p:cNvSpPr>
            <a:spLocks noGrp="1"/>
          </p:cNvSpPr>
          <p:nvPr>
            <p:ph idx="1"/>
          </p:nvPr>
        </p:nvSpPr>
        <p:spPr>
          <a:xfrm>
            <a:off x="1403350" y="1052513"/>
            <a:ext cx="7056438" cy="4897437"/>
          </a:xfrm>
          <a:solidFill>
            <a:schemeClr val="bg1"/>
          </a:solidFill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 left-sum = - ∞</a:t>
            </a:r>
          </a:p>
          <a:p>
            <a:pPr eaLnBrk="1" hangingPunct="1">
              <a:spcBef>
                <a:spcPct val="0"/>
              </a:spcBef>
            </a:pPr>
            <a:r>
              <a:rPr lang="is-IS" altLang="zh-TW" sz="2200" b="1" dirty="0">
                <a:latin typeface="Times New Roman" charset="0"/>
              </a:rPr>
              <a:t>2 sum = 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3 for </a:t>
            </a:r>
            <a:r>
              <a:rPr lang="en-US" altLang="zh-TW" sz="2200" b="1" dirty="0" err="1">
                <a:latin typeface="Times New Roman" charset="0"/>
              </a:rPr>
              <a:t>i</a:t>
            </a:r>
            <a:r>
              <a:rPr lang="en-US" altLang="zh-TW" sz="2200" b="1" dirty="0">
                <a:latin typeface="Times New Roman" charset="0"/>
              </a:rPr>
              <a:t> = mid </a:t>
            </a:r>
            <a:r>
              <a:rPr lang="en-US" altLang="zh-TW" sz="2200" b="1" dirty="0" err="1">
                <a:latin typeface="Times New Roman" charset="0"/>
              </a:rPr>
              <a:t>downto</a:t>
            </a:r>
            <a:r>
              <a:rPr lang="en-US" altLang="zh-TW" sz="2200" b="1" dirty="0">
                <a:latin typeface="Times New Roman" charset="0"/>
              </a:rPr>
              <a:t> low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4         sum = sum + A[</a:t>
            </a:r>
            <a:r>
              <a:rPr lang="en-US" altLang="zh-TW" sz="2200" b="1" dirty="0" err="1">
                <a:latin typeface="Times New Roman" charset="0"/>
              </a:rPr>
              <a:t>i</a:t>
            </a:r>
            <a:r>
              <a:rPr lang="en-US" altLang="zh-TW" sz="2200" b="1" dirty="0">
                <a:latin typeface="Times New Roman" charset="0"/>
              </a:rPr>
              <a:t>]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5         if sum &gt; left-sum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6                 left-sum = sum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7                 max-left = </a:t>
            </a:r>
            <a:r>
              <a:rPr lang="en-US" altLang="zh-TW" sz="2200" b="1" dirty="0" err="1">
                <a:latin typeface="Times New Roman" charset="0"/>
              </a:rPr>
              <a:t>i</a:t>
            </a:r>
            <a:endParaRPr lang="en-US" altLang="zh-TW" sz="2200" b="1" dirty="0">
              <a:latin typeface="Times New Roman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8 right-sum = - ∞</a:t>
            </a:r>
          </a:p>
          <a:p>
            <a:pPr eaLnBrk="1" hangingPunct="1">
              <a:spcBef>
                <a:spcPct val="0"/>
              </a:spcBef>
            </a:pPr>
            <a:r>
              <a:rPr lang="is-IS" altLang="zh-TW" sz="2200" b="1" dirty="0">
                <a:latin typeface="Times New Roman" charset="0"/>
              </a:rPr>
              <a:t>9 sum = 0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10 for j = mid = 1 to high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11         sum = sum + A[j] 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12         if sum &gt; right-sum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13                right-sum = sum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14                max-right = j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sz="2200" b="1" dirty="0">
                <a:latin typeface="Times New Roman" charset="0"/>
              </a:rPr>
              <a:t>15 return (max-left; max-right; </a:t>
            </a:r>
            <a:r>
              <a:rPr lang="en-US" altLang="zh-TW" sz="2200" b="1" dirty="0" err="1">
                <a:latin typeface="Times New Roman" charset="0"/>
              </a:rPr>
              <a:t>left-sum+right-sum</a:t>
            </a:r>
            <a:r>
              <a:rPr lang="en-US" altLang="zh-TW" sz="2200" b="1" dirty="0">
                <a:latin typeface="Times New Roman" charset="0"/>
              </a:rPr>
              <a:t>)</a:t>
            </a:r>
            <a:endParaRPr lang="zh-TW" altLang="en-US" sz="2200" b="1" dirty="0">
              <a:latin typeface="Times New Roman" charset="0"/>
            </a:endParaRPr>
          </a:p>
        </p:txBody>
      </p:sp>
      <p:sp>
        <p:nvSpPr>
          <p:cNvPr id="225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2531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BD97355A-AABE-1E4B-A000-96EC7867B23B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400"/>
          </a:p>
        </p:txBody>
      </p:sp>
      <p:sp>
        <p:nvSpPr>
          <p:cNvPr id="22532" name="內容版面配置區 2"/>
          <p:cNvSpPr txBox="1">
            <a:spLocks/>
          </p:cNvSpPr>
          <p:nvPr/>
        </p:nvSpPr>
        <p:spPr bwMode="auto">
          <a:xfrm>
            <a:off x="539750" y="404813"/>
            <a:ext cx="81359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400" b="1">
                <a:solidFill>
                  <a:srgbClr val="FF0000"/>
                </a:solidFill>
                <a:latin typeface="Times New Roman" charset="0"/>
              </a:rPr>
              <a:t>FIND-MAX-CROSSING-SUBARRAY</a:t>
            </a:r>
            <a:r>
              <a:rPr lang="en-US" altLang="zh-TW" sz="2400">
                <a:solidFill>
                  <a:srgbClr val="FF0000"/>
                </a:solidFill>
                <a:latin typeface="Times New Roman" charset="0"/>
              </a:rPr>
              <a:t>(A; low; mid; high)</a:t>
            </a:r>
            <a:endParaRPr lang="zh-TW" altLang="en-US" sz="2000" b="1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2533" name="矩形 1"/>
          <p:cNvSpPr>
            <a:spLocks noChangeArrowheads="1"/>
          </p:cNvSpPr>
          <p:nvPr/>
        </p:nvSpPr>
        <p:spPr bwMode="auto">
          <a:xfrm>
            <a:off x="5076825" y="2205038"/>
            <a:ext cx="39592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3366FF"/>
                </a:solidFill>
                <a:latin typeface="Times" charset="0"/>
                <a:ea typeface="Times" charset="0"/>
                <a:cs typeface="Times" charset="0"/>
              </a:rPr>
              <a:t>Required running time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3366FF"/>
                </a:solidFill>
                <a:latin typeface="Times" charset="0"/>
                <a:ea typeface="Times" charset="0"/>
                <a:cs typeface="Times" charset="0"/>
              </a:rPr>
              <a:t>= (mid-low+1)+(high-mid)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3366FF"/>
                </a:solidFill>
                <a:latin typeface="Times" charset="0"/>
                <a:ea typeface="Times" charset="0"/>
                <a:cs typeface="Times" charset="0"/>
              </a:rPr>
              <a:t>= high-low+1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3366FF"/>
                </a:solidFill>
                <a:latin typeface="Times" charset="0"/>
                <a:ea typeface="Times" charset="0"/>
                <a:cs typeface="Times" charset="0"/>
              </a:rPr>
              <a:t>=            (Why?)</a:t>
            </a:r>
            <a:endParaRPr lang="zh-TW" altLang="en-US" sz="2400" dirty="0">
              <a:solidFill>
                <a:srgbClr val="3366FF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2534" name="物件 9"/>
          <p:cNvGraphicFramePr>
            <a:graphicFrameLocks noChangeAspect="1"/>
          </p:cNvGraphicFramePr>
          <p:nvPr/>
        </p:nvGraphicFramePr>
        <p:xfrm>
          <a:off x="5435600" y="3357563"/>
          <a:ext cx="7794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8" name="方程式" r:id="rId3" imgW="342900" imgH="203200" progId="Equation.3">
                  <p:embed/>
                </p:oleObj>
              </mc:Choice>
              <mc:Fallback>
                <p:oleObj name="方程式" r:id="rId3" imgW="342900" imgH="203200" progId="Equation.3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357563"/>
                        <a:ext cx="7794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內容版面配置區 2"/>
          <p:cNvSpPr>
            <a:spLocks noGrp="1"/>
          </p:cNvSpPr>
          <p:nvPr>
            <p:ph idx="1"/>
          </p:nvPr>
        </p:nvSpPr>
        <p:spPr>
          <a:xfrm>
            <a:off x="971550" y="765175"/>
            <a:ext cx="7704138" cy="5616575"/>
          </a:xfrm>
        </p:spPr>
        <p:txBody>
          <a:bodyPr/>
          <a:lstStyle/>
          <a:p>
            <a:pPr eaLnBrk="1" hangingPunct="1"/>
            <a:r>
              <a:rPr lang="en-US" altLang="zh-TW" sz="2000"/>
              <a:t>1 if high == low</a:t>
            </a:r>
          </a:p>
          <a:p>
            <a:pPr eaLnBrk="1" hangingPunct="1"/>
            <a:r>
              <a:rPr lang="en-US" altLang="zh-TW" sz="2000"/>
              <a:t>2          return (low; high; A[low])</a:t>
            </a:r>
          </a:p>
          <a:p>
            <a:pPr eaLnBrk="1" hangingPunct="1"/>
            <a:r>
              <a:rPr lang="en-US" altLang="zh-TW" sz="2000"/>
              <a:t>3 else mid = </a:t>
            </a:r>
          </a:p>
          <a:p>
            <a:pPr eaLnBrk="1" hangingPunct="1"/>
            <a:r>
              <a:rPr lang="en-US" altLang="zh-TW" sz="2000"/>
              <a:t>4 (left-low; left-high; left-sum)=</a:t>
            </a:r>
          </a:p>
          <a:p>
            <a:pPr eaLnBrk="1" hangingPunct="1"/>
            <a:r>
              <a:rPr lang="en-US" altLang="zh-TW" sz="2000"/>
              <a:t>             FIND-MAXIMUM-SUBARRAY(A; low; mid)</a:t>
            </a:r>
          </a:p>
          <a:p>
            <a:pPr eaLnBrk="1" hangingPunct="1"/>
            <a:r>
              <a:rPr lang="en-US" altLang="zh-TW" sz="2000"/>
              <a:t>5 (right-low; right-high; right-sum)=</a:t>
            </a:r>
          </a:p>
          <a:p>
            <a:pPr eaLnBrk="1" hangingPunct="1"/>
            <a:r>
              <a:rPr lang="en-US" altLang="zh-TW" sz="2000"/>
              <a:t>           FIND-MAXIMUM-SUBARRAY(A; mid+1; high)</a:t>
            </a:r>
          </a:p>
          <a:p>
            <a:pPr eaLnBrk="1" hangingPunct="1"/>
            <a:r>
              <a:rPr lang="en-US" altLang="zh-TW" sz="2000"/>
              <a:t>6 (cross-low; cross-high; cross-sum)=</a:t>
            </a:r>
          </a:p>
          <a:p>
            <a:pPr eaLnBrk="1" hangingPunct="1"/>
            <a:r>
              <a:rPr lang="en-US" altLang="zh-TW" sz="2000"/>
              <a:t>           FIND-MAX-CROSSING-SUBARRAY(A; low;      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000"/>
              <a:t>                                                              mid; high)</a:t>
            </a:r>
          </a:p>
          <a:p>
            <a:pPr eaLnBrk="1" hangingPunct="1"/>
            <a:r>
              <a:rPr lang="en-US" altLang="zh-TW" sz="2000"/>
              <a:t>7 if (left-sum </a:t>
            </a:r>
            <a:r>
              <a:rPr lang="en-US" altLang="zh-TW" sz="2000">
                <a:latin typeface="ＭＳ ゴシック" charset="-128"/>
                <a:ea typeface="ＭＳ ゴシック" charset="-128"/>
              </a:rPr>
              <a:t>≥ </a:t>
            </a:r>
            <a:r>
              <a:rPr lang="en-US" altLang="zh-TW" sz="2000"/>
              <a:t>right-sum) and (left-sum </a:t>
            </a:r>
            <a:r>
              <a:rPr lang="en-US" altLang="zh-TW" sz="2000">
                <a:latin typeface="ＭＳ ゴシック" charset="-128"/>
                <a:ea typeface="ＭＳ ゴシック" charset="-128"/>
              </a:rPr>
              <a:t>≥ </a:t>
            </a:r>
            <a:r>
              <a:rPr lang="en-US" altLang="zh-TW" sz="2000"/>
              <a:t>cross-sum)</a:t>
            </a:r>
          </a:p>
          <a:p>
            <a:pPr eaLnBrk="1" hangingPunct="1"/>
            <a:r>
              <a:rPr lang="en-US" altLang="zh-TW" sz="2000"/>
              <a:t>8          return (left-low; left-high; left-sum)</a:t>
            </a:r>
          </a:p>
          <a:p>
            <a:pPr eaLnBrk="1" hangingPunct="1"/>
            <a:r>
              <a:rPr lang="en-US" altLang="zh-TW" sz="2000"/>
              <a:t>9 elseif (right-sum </a:t>
            </a:r>
            <a:r>
              <a:rPr lang="en-US" altLang="zh-TW" sz="2000">
                <a:latin typeface="ＭＳ ゴシック" charset="-128"/>
                <a:ea typeface="ＭＳ ゴシック" charset="-128"/>
              </a:rPr>
              <a:t>≥</a:t>
            </a:r>
            <a:r>
              <a:rPr lang="en-US" altLang="zh-TW" sz="2000"/>
              <a:t> left-sum) and (right-sum </a:t>
            </a:r>
            <a:r>
              <a:rPr lang="en-US" altLang="zh-TW" sz="2000">
                <a:latin typeface="ＭＳ ゴシック" charset="-128"/>
                <a:ea typeface="ＭＳ ゴシック" charset="-128"/>
              </a:rPr>
              <a:t>≥</a:t>
            </a:r>
            <a:r>
              <a:rPr lang="en-US" altLang="zh-TW" sz="2000"/>
              <a:t> cross-sum)</a:t>
            </a:r>
          </a:p>
          <a:p>
            <a:pPr eaLnBrk="1" hangingPunct="1"/>
            <a:r>
              <a:rPr lang="en-US" altLang="zh-TW" sz="2000"/>
              <a:t>10        return (right-low; right-high; right-sum)</a:t>
            </a:r>
          </a:p>
          <a:p>
            <a:pPr eaLnBrk="1" hangingPunct="1"/>
            <a:r>
              <a:rPr lang="en-US" altLang="zh-TW" sz="2000"/>
              <a:t>11 else return (cross-low; cross-high; cross-sum)</a:t>
            </a:r>
            <a:endParaRPr lang="zh-TW" altLang="en-US" sz="2000"/>
          </a:p>
        </p:txBody>
      </p:sp>
      <p:sp>
        <p:nvSpPr>
          <p:cNvPr id="235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355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0F466F6C-1D60-D945-AEC0-651D02AE3409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400"/>
          </a:p>
        </p:txBody>
      </p:sp>
      <p:graphicFrame>
        <p:nvGraphicFramePr>
          <p:cNvPr id="23556" name="物件 5"/>
          <p:cNvGraphicFramePr>
            <a:graphicFrameLocks noChangeAspect="1"/>
          </p:cNvGraphicFramePr>
          <p:nvPr/>
        </p:nvGraphicFramePr>
        <p:xfrm>
          <a:off x="2916238" y="1484313"/>
          <a:ext cx="1800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2" name="方程式" r:id="rId3" imgW="1041400" imgH="241300" progId="Equation.3">
                  <p:embed/>
                </p:oleObj>
              </mc:Choice>
              <mc:Fallback>
                <p:oleObj name="方程式" r:id="rId3" imgW="1041400" imgH="2413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484313"/>
                        <a:ext cx="18002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矩形 6"/>
          <p:cNvSpPr>
            <a:spLocks noChangeArrowheads="1"/>
          </p:cNvSpPr>
          <p:nvPr/>
        </p:nvSpPr>
        <p:spPr bwMode="auto">
          <a:xfrm>
            <a:off x="1116013" y="260350"/>
            <a:ext cx="6696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FIND-MAXIMUM-SUBARRAY(A; low; high)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004048" y="980728"/>
            <a:ext cx="4139952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initial call FIND-MAXIMUM-SUBARRAY(</a:t>
            </a:r>
            <a:r>
              <a:rPr lang="en-US" altLang="zh-TW" sz="2400" i="1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; 1; </a:t>
            </a:r>
            <a:r>
              <a:rPr lang="en-US" altLang="zh-TW" sz="2400" i="1" dirty="0" err="1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 err="1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en-US" altLang="zh-TW" sz="2400" i="1" dirty="0" err="1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length</a:t>
            </a:r>
            <a:r>
              <a:rPr lang="en-US" altLang="zh-TW" sz="2400" dirty="0">
                <a:solidFill>
                  <a:srgbClr val="0000FF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endParaRPr lang="zh-TW" altLang="en-US" sz="2400" dirty="0">
              <a:solidFill>
                <a:srgbClr val="0000FF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Analyzing the Algorithm</a:t>
            </a:r>
            <a:endParaRPr lang="zh-TW" altLang="en-US" dirty="0"/>
          </a:p>
        </p:txBody>
      </p:sp>
      <p:sp>
        <p:nvSpPr>
          <p:cNvPr id="245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4579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389254D2-224B-024E-865E-4E0CA8FB95DE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400"/>
          </a:p>
        </p:txBody>
      </p:sp>
      <p:graphicFrame>
        <p:nvGraphicFramePr>
          <p:cNvPr id="24580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83571"/>
              </p:ext>
            </p:extLst>
          </p:nvPr>
        </p:nvGraphicFramePr>
        <p:xfrm>
          <a:off x="1470140" y="2005920"/>
          <a:ext cx="5688607" cy="4314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4" name="方程式" r:id="rId3" imgW="2209800" imgH="1676400" progId="Equation.3">
                  <p:embed/>
                </p:oleObj>
              </mc:Choice>
              <mc:Fallback>
                <p:oleObj name="方程式" r:id="rId3" imgW="2209800" imgH="16764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140" y="2005920"/>
                        <a:ext cx="5688607" cy="43142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Strassen’s algorithm for matrix multiplication</a:t>
            </a:r>
            <a:endParaRPr lang="zh-TW" altLang="en-US"/>
          </a:p>
        </p:txBody>
      </p:sp>
      <p:sp>
        <p:nvSpPr>
          <p:cNvPr id="25602" name="內容版面配置區 2"/>
          <p:cNvSpPr>
            <a:spLocks noGrp="1"/>
          </p:cNvSpPr>
          <p:nvPr>
            <p:ph idx="1"/>
          </p:nvPr>
        </p:nvSpPr>
        <p:spPr>
          <a:xfrm>
            <a:off x="788711" y="2060848"/>
            <a:ext cx="7637462" cy="41148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If </a:t>
            </a:r>
            <a:r>
              <a:rPr lang="en-US" altLang="zh-TW" sz="2800" i="1" dirty="0"/>
              <a:t>A </a:t>
            </a:r>
            <a:r>
              <a:rPr lang="en-US" altLang="zh-TW" sz="2800" dirty="0"/>
              <a:t>= (</a:t>
            </a:r>
            <a:r>
              <a:rPr lang="en-US" altLang="zh-TW" sz="2800" i="1" dirty="0" err="1"/>
              <a:t>a</a:t>
            </a:r>
            <a:r>
              <a:rPr lang="en-US" altLang="zh-TW" sz="2800" i="1" baseline="-25000" dirty="0" err="1"/>
              <a:t>ij</a:t>
            </a:r>
            <a:r>
              <a:rPr lang="en-US" altLang="zh-TW" sz="2800" dirty="0"/>
              <a:t>) and </a:t>
            </a:r>
            <a:r>
              <a:rPr lang="en-US" altLang="zh-TW" sz="2800" i="1" dirty="0"/>
              <a:t>B </a:t>
            </a:r>
            <a:r>
              <a:rPr lang="en-US" altLang="zh-TW" sz="2800" dirty="0"/>
              <a:t>= (</a:t>
            </a:r>
            <a:r>
              <a:rPr lang="en-US" altLang="zh-TW" sz="2800" i="1" dirty="0" err="1"/>
              <a:t>b</a:t>
            </a:r>
            <a:r>
              <a:rPr lang="en-US" altLang="zh-TW" sz="2800" i="1" baseline="-25000" dirty="0" err="1"/>
              <a:t>ij</a:t>
            </a:r>
            <a:r>
              <a:rPr lang="en-US" altLang="zh-TW" sz="2800" dirty="0"/>
              <a:t>) are square </a:t>
            </a:r>
            <a:r>
              <a:rPr lang="en-US" altLang="zh-TW" sz="2800" i="1" dirty="0" err="1"/>
              <a:t>n</a:t>
            </a:r>
            <a:r>
              <a:rPr lang="en-US" altLang="zh-TW" sz="2800" dirty="0" err="1"/>
              <a:t>x</a:t>
            </a:r>
            <a:r>
              <a:rPr lang="en-US" altLang="zh-TW" sz="2800" i="1" dirty="0" err="1"/>
              <a:t>n</a:t>
            </a:r>
            <a:r>
              <a:rPr lang="en-US" altLang="zh-TW" sz="2800" dirty="0"/>
              <a:t> matrices, then in the product </a:t>
            </a:r>
            <a:r>
              <a:rPr lang="en-US" altLang="zh-TW" sz="2800" i="1" dirty="0"/>
              <a:t>C</a:t>
            </a:r>
            <a:r>
              <a:rPr lang="en-US" altLang="zh-TW" sz="2800" dirty="0"/>
              <a:t> = </a:t>
            </a:r>
            <a:r>
              <a:rPr lang="en-US" altLang="zh-TW" sz="2800" i="1" dirty="0"/>
              <a:t>A</a:t>
            </a:r>
            <a:r>
              <a:rPr lang="en-US" altLang="zh-TW" sz="2800" dirty="0">
                <a:latin typeface="Wingdings" charset="2"/>
                <a:sym typeface="Wingdings" charset="2"/>
              </a:rPr>
              <a:t></a:t>
            </a:r>
            <a:r>
              <a:rPr lang="en-US" altLang="zh-TW" sz="2800" i="1" dirty="0"/>
              <a:t>B</a:t>
            </a:r>
            <a:r>
              <a:rPr lang="en-US" altLang="zh-TW" sz="2800" dirty="0"/>
              <a:t>, we define the </a:t>
            </a:r>
            <a:r>
              <a:rPr lang="nl-NL" altLang="zh-TW" sz="2800" dirty="0"/>
              <a:t>entry </a:t>
            </a:r>
            <a:r>
              <a:rPr lang="nl-NL" altLang="zh-TW" sz="2800" i="1" dirty="0" err="1"/>
              <a:t>c</a:t>
            </a:r>
            <a:r>
              <a:rPr lang="nl-NL" altLang="zh-TW" sz="2800" i="1" baseline="-25000" dirty="0" err="1"/>
              <a:t>ij</a:t>
            </a:r>
            <a:r>
              <a:rPr lang="nl-NL" altLang="zh-TW" sz="2800" dirty="0"/>
              <a:t> </a:t>
            </a:r>
            <a:r>
              <a:rPr lang="nl-NL" altLang="zh-TW" sz="2800" dirty="0" err="1"/>
              <a:t>by</a:t>
            </a:r>
            <a:endParaRPr lang="nl-NL" altLang="zh-TW" sz="2800" dirty="0"/>
          </a:p>
          <a:p>
            <a:pPr eaLnBrk="1" hangingPunct="1"/>
            <a:endParaRPr lang="nl-NL" altLang="zh-TW" sz="2800" dirty="0"/>
          </a:p>
          <a:p>
            <a:pPr eaLnBrk="1" hangingPunct="1"/>
            <a:endParaRPr lang="nl-NL" altLang="zh-TW" sz="2800" dirty="0"/>
          </a:p>
          <a:p>
            <a:pPr eaLnBrk="1" hangingPunct="1"/>
            <a:r>
              <a:rPr lang="en-US" altLang="zh-TW" sz="2800" dirty="0"/>
              <a:t>Any matrix multiplication algorithm must take </a:t>
            </a:r>
            <a:r>
              <a:rPr lang="en-US" altLang="zh-TW" sz="2800" dirty="0">
                <a:latin typeface="Symbol" charset="2"/>
              </a:rPr>
              <a:t>W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baseline="30000" dirty="0"/>
              <a:t>3</a:t>
            </a:r>
            <a:r>
              <a:rPr lang="en-US" altLang="zh-TW" sz="2800" dirty="0"/>
              <a:t>) time?</a:t>
            </a:r>
            <a:endParaRPr lang="zh-TW" altLang="en-US" sz="2800" dirty="0"/>
          </a:p>
        </p:txBody>
      </p:sp>
      <p:sp>
        <p:nvSpPr>
          <p:cNvPr id="2560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560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E21066E6-4761-EC47-BACE-F72253555BA5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400"/>
          </a:p>
        </p:txBody>
      </p:sp>
      <p:graphicFrame>
        <p:nvGraphicFramePr>
          <p:cNvPr id="25605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607126"/>
              </p:ext>
            </p:extLst>
          </p:nvPr>
        </p:nvGraphicFramePr>
        <p:xfrm>
          <a:off x="2339752" y="2894286"/>
          <a:ext cx="2108200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name="方程式" r:id="rId3" imgW="787400" imgH="457200" progId="Equation.3">
                  <p:embed/>
                </p:oleObj>
              </mc:Choice>
              <mc:Fallback>
                <p:oleObj name="方程式" r:id="rId3" imgW="787400" imgH="4572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894286"/>
                        <a:ext cx="2108200" cy="122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Divide-and-conquer algorithm for matrix multiplication</a:t>
            </a:r>
            <a:endParaRPr lang="zh-TW" altLang="en-US"/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1042988" y="1844675"/>
            <a:ext cx="6408737" cy="41148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Partition each of </a:t>
            </a:r>
            <a:r>
              <a:rPr lang="en-US" altLang="zh-TW" sz="2800" i="1" dirty="0"/>
              <a:t>A</a:t>
            </a:r>
            <a:r>
              <a:rPr lang="en-US" altLang="zh-TW" sz="2800" dirty="0"/>
              <a:t>, </a:t>
            </a:r>
            <a:r>
              <a:rPr lang="en-US" altLang="zh-TW" sz="2800" i="1" dirty="0"/>
              <a:t>B</a:t>
            </a:r>
            <a:r>
              <a:rPr lang="en-US" altLang="zh-TW" sz="2800" dirty="0"/>
              <a:t>, and </a:t>
            </a:r>
            <a:r>
              <a:rPr lang="en-US" altLang="zh-TW" sz="2800" i="1" dirty="0"/>
              <a:t>C</a:t>
            </a:r>
            <a:r>
              <a:rPr lang="en-US" altLang="zh-TW" sz="2800" dirty="0"/>
              <a:t> into four (</a:t>
            </a:r>
            <a:r>
              <a:rPr lang="en-US" altLang="zh-TW" sz="2800" i="1" dirty="0"/>
              <a:t>n</a:t>
            </a:r>
            <a:r>
              <a:rPr lang="en-US" altLang="zh-TW" sz="2800" dirty="0"/>
              <a:t>/2)x(</a:t>
            </a:r>
            <a:r>
              <a:rPr lang="en-US" altLang="zh-TW" sz="2800" i="1" dirty="0"/>
              <a:t>n</a:t>
            </a:r>
            <a:r>
              <a:rPr lang="en-US" altLang="zh-TW" sz="2800" dirty="0"/>
              <a:t>/2) matrices</a:t>
            </a:r>
            <a:endParaRPr lang="zh-TW" altLang="en-US" sz="2800" dirty="0"/>
          </a:p>
        </p:txBody>
      </p:sp>
      <p:sp>
        <p:nvSpPr>
          <p:cNvPr id="2662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662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70AE542C-2DA5-D04B-97FA-379D90FA74D0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400"/>
          </a:p>
        </p:txBody>
      </p:sp>
      <p:graphicFrame>
        <p:nvGraphicFramePr>
          <p:cNvPr id="26629" name="物件 5"/>
          <p:cNvGraphicFramePr>
            <a:graphicFrameLocks noChangeAspect="1"/>
          </p:cNvGraphicFramePr>
          <p:nvPr/>
        </p:nvGraphicFramePr>
        <p:xfrm>
          <a:off x="7127875" y="3459163"/>
          <a:ext cx="3063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7" name="方程式" r:id="rId3" imgW="114300" imgH="165100" progId="Equation.3">
                  <p:embed/>
                </p:oleObj>
              </mc:Choice>
              <mc:Fallback>
                <p:oleObj name="方程式" r:id="rId3" imgW="114300" imgH="1651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3459163"/>
                        <a:ext cx="3063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87040"/>
              </p:ext>
            </p:extLst>
          </p:nvPr>
        </p:nvGraphicFramePr>
        <p:xfrm>
          <a:off x="3487187" y="2763838"/>
          <a:ext cx="5329237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8" name="方程式" r:id="rId5" imgW="3352800" imgH="1371600" progId="Equation.3">
                  <p:embed/>
                </p:oleObj>
              </mc:Choice>
              <mc:Fallback>
                <p:oleObj name="方程式" r:id="rId5" imgW="3352800" imgH="1371600" progId="Equation.3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187" y="2763838"/>
                        <a:ext cx="5329237" cy="217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468313" y="3644900"/>
          <a:ext cx="2447925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9" name="方程式" r:id="rId7" imgW="1270000" imgH="901700" progId="Equation.3">
                  <p:embed/>
                </p:oleObj>
              </mc:Choice>
              <mc:Fallback>
                <p:oleObj name="方程式" r:id="rId7" imgW="1270000" imgH="901700" progId="Equation.3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644900"/>
                        <a:ext cx="2447925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3419475" y="5027613"/>
          <a:ext cx="3605213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50" name="方程式" r:id="rId9" imgW="2260600" imgH="1028700" progId="Equation.3">
                  <p:embed/>
                </p:oleObj>
              </mc:Choice>
              <mc:Fallback>
                <p:oleObj name="方程式" r:id="rId9" imgW="2260600" imgH="10287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027613"/>
                        <a:ext cx="3605213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592" y="2492896"/>
            <a:ext cx="7772400" cy="201622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V. </a:t>
            </a:r>
            <a:r>
              <a:rPr kumimoji="1" lang="en-US" altLang="zh-TW" dirty="0" err="1"/>
              <a:t>Strassen</a:t>
            </a:r>
            <a:r>
              <a:rPr kumimoji="1" lang="en-US" altLang="zh-TW" dirty="0"/>
              <a:t>, </a:t>
            </a:r>
          </a:p>
          <a:p>
            <a:pPr marL="0" indent="0">
              <a:buNone/>
            </a:pPr>
            <a:r>
              <a:rPr kumimoji="1" lang="en-US" altLang="zh-TW" dirty="0"/>
              <a:t>Gaussian elimination is not optimal,</a:t>
            </a:r>
          </a:p>
          <a:p>
            <a:pPr marL="0" indent="0">
              <a:buNone/>
            </a:pPr>
            <a:r>
              <a:rPr lang="en-US" altLang="zh-TW" i="1" dirty="0" err="1"/>
              <a:t>Numerische</a:t>
            </a:r>
            <a:r>
              <a:rPr lang="en-US" altLang="zh-TW" i="1" dirty="0"/>
              <a:t> </a:t>
            </a:r>
            <a:r>
              <a:rPr lang="en-US" altLang="zh-TW" i="1" dirty="0" err="1"/>
              <a:t>Mathematik</a:t>
            </a:r>
            <a:r>
              <a:rPr lang="en-US" altLang="zh-TW" dirty="0"/>
              <a:t>, 13(1969), 354-356.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58AE949B-D68F-4849-BD87-5501982DF898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909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765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EE21D398-A55A-9E44-A485-9922206F42DB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400"/>
          </a:p>
        </p:txBody>
      </p:sp>
      <p:pic>
        <p:nvPicPr>
          <p:cNvPr id="27651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3175"/>
            <a:ext cx="198120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6350"/>
            <a:ext cx="5334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2"/>
          <p:cNvGrpSpPr>
            <a:grpSpLocks/>
          </p:cNvGrpSpPr>
          <p:nvPr/>
        </p:nvGrpSpPr>
        <p:grpSpPr bwMode="auto">
          <a:xfrm>
            <a:off x="3563938" y="2060575"/>
            <a:ext cx="5146675" cy="1728788"/>
            <a:chOff x="3563888" y="2060848"/>
            <a:chExt cx="5147097" cy="1728192"/>
          </a:xfrm>
        </p:grpSpPr>
        <p:pic>
          <p:nvPicPr>
            <p:cNvPr id="27657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060848"/>
              <a:ext cx="2376264" cy="41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8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564904"/>
              <a:ext cx="5147097" cy="122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924175"/>
            <a:ext cx="2447925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797425"/>
            <a:ext cx="27146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4437063"/>
            <a:ext cx="59086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3635896" y="-27384"/>
            <a:ext cx="1367656" cy="205422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新細明體" charset="0"/>
              <a:cs typeface="新細明體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/>
          <p:cNvSpPr>
            <a:spLocks noGrp="1"/>
          </p:cNvSpPr>
          <p:nvPr>
            <p:ph type="title"/>
          </p:nvPr>
        </p:nvSpPr>
        <p:spPr>
          <a:xfrm>
            <a:off x="1150939" y="617538"/>
            <a:ext cx="6589414" cy="1143000"/>
          </a:xfrm>
        </p:spPr>
        <p:txBody>
          <a:bodyPr/>
          <a:lstStyle/>
          <a:p>
            <a:pPr eaLnBrk="1" hangingPunct="1"/>
            <a:r>
              <a:rPr lang="en-US" altLang="zh-TW" sz="3600"/>
              <a:t>Strassen’s algorithm for matrix multiplication</a:t>
            </a:r>
            <a:endParaRPr lang="zh-TW" altLang="en-US" sz="3600" dirty="0"/>
          </a:p>
        </p:txBody>
      </p:sp>
      <p:sp>
        <p:nvSpPr>
          <p:cNvPr id="28674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8675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780FCDEF-2E3A-8C45-9B9D-2A96323B9876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400"/>
          </a:p>
        </p:txBody>
      </p:sp>
      <p:graphicFrame>
        <p:nvGraphicFramePr>
          <p:cNvPr id="28676" name="物件 5"/>
          <p:cNvGraphicFramePr>
            <a:graphicFrameLocks noChangeAspect="1"/>
          </p:cNvGraphicFramePr>
          <p:nvPr/>
        </p:nvGraphicFramePr>
        <p:xfrm>
          <a:off x="7127875" y="3459163"/>
          <a:ext cx="3063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8" name="方程式" r:id="rId3" imgW="114300" imgH="165100" progId="Equation.3">
                  <p:embed/>
                </p:oleObj>
              </mc:Choice>
              <mc:Fallback>
                <p:oleObj name="方程式" r:id="rId3" imgW="114300" imgH="165100" progId="Equation.3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75" y="3459163"/>
                        <a:ext cx="3063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物件 8"/>
          <p:cNvGraphicFramePr>
            <a:graphicFrameLocks noChangeAspect="1"/>
          </p:cNvGraphicFramePr>
          <p:nvPr/>
        </p:nvGraphicFramePr>
        <p:xfrm>
          <a:off x="1979613" y="2420938"/>
          <a:ext cx="4537075" cy="230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9" name="方程式" r:id="rId5" imgW="2260600" imgH="1028700" progId="Equation.3">
                  <p:embed/>
                </p:oleObj>
              </mc:Choice>
              <mc:Fallback>
                <p:oleObj name="方程式" r:id="rId5" imgW="2260600" imgH="1028700" progId="Equation.3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420938"/>
                        <a:ext cx="4537075" cy="230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8418986" cy="309634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4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58AE949B-D68F-4849-BD87-5501982DF898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文字方塊 2"/>
          <p:cNvSpPr txBox="1"/>
          <p:nvPr/>
        </p:nvSpPr>
        <p:spPr>
          <a:xfrm>
            <a:off x="1259632" y="941819"/>
            <a:ext cx="6821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" charset="0"/>
                <a:ea typeface="Times" charset="0"/>
                <a:cs typeface="Times" charset="0"/>
              </a:rPr>
              <a:t>Master Thesis of S.S. Tseng </a:t>
            </a:r>
          </a:p>
          <a:p>
            <a:r>
              <a:rPr kumimoji="1" lang="en-US" altLang="zh-TW" dirty="0">
                <a:latin typeface="Times" charset="0"/>
                <a:ea typeface="Times" charset="0"/>
                <a:cs typeface="Times" charset="0"/>
              </a:rPr>
              <a:t>(Department of Computer Engineering, 1981, NCTU)</a:t>
            </a:r>
            <a:endParaRPr kumimoji="1" lang="zh-TW" alt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1" y="223455"/>
            <a:ext cx="9144000" cy="65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969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3E8DDC97-543B-2E4D-8678-CD6614DC76D3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Recurrences --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i="1">
                <a:solidFill>
                  <a:schemeClr val="hlink"/>
                </a:solidFill>
              </a:rPr>
              <a:t>Substitution method</a:t>
            </a:r>
            <a:r>
              <a:rPr lang="en-US" altLang="zh-TW">
                <a:solidFill>
                  <a:schemeClr val="hlink"/>
                </a:solidFill>
              </a:rPr>
              <a:t> </a:t>
            </a:r>
          </a:p>
          <a:p>
            <a:pPr eaLnBrk="1" hangingPunct="1"/>
            <a:r>
              <a:rPr lang="en-US" altLang="zh-TW" b="1" i="1">
                <a:solidFill>
                  <a:schemeClr val="hlink"/>
                </a:solidFill>
              </a:rPr>
              <a:t>Recursion-tree method</a:t>
            </a:r>
            <a:r>
              <a:rPr lang="en-US" altLang="zh-TW">
                <a:solidFill>
                  <a:schemeClr val="hlink"/>
                </a:solidFill>
              </a:rPr>
              <a:t> </a:t>
            </a:r>
          </a:p>
          <a:p>
            <a:pPr eaLnBrk="1" hangingPunct="1"/>
            <a:r>
              <a:rPr lang="en-US" altLang="zh-TW" b="1" i="1">
                <a:solidFill>
                  <a:schemeClr val="hlink"/>
                </a:solidFill>
              </a:rPr>
              <a:t>Master method</a:t>
            </a:r>
            <a:r>
              <a:rPr lang="en-US" altLang="zh-TW"/>
              <a:t> 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276600" y="32766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sp>
        <p:nvSpPr>
          <p:cNvPr id="2" name="文字方塊 1"/>
          <p:cNvSpPr txBox="1"/>
          <p:nvPr/>
        </p:nvSpPr>
        <p:spPr>
          <a:xfrm>
            <a:off x="4572000" y="1118852"/>
            <a:ext cx="365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)=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/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)) + 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kumimoji="1" lang="en-US" altLang="zh-TW" sz="3200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kumimoji="1" lang="en-US" altLang="zh-TW" sz="3200" dirty="0">
                <a:latin typeface="Times" charset="0"/>
                <a:ea typeface="Times" charset="0"/>
                <a:cs typeface="Times" charset="0"/>
              </a:rPr>
              <a:t>)</a:t>
            </a:r>
            <a:endParaRPr kumimoji="1" lang="zh-TW" altLang="en-US" sz="3200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Divide and Conquer</a:t>
            </a:r>
            <a:endParaRPr lang="zh-TW" altLang="en-US" dirty="0"/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629707" y="2022479"/>
            <a:ext cx="7920880" cy="3854794"/>
          </a:xfrm>
        </p:spPr>
        <p:txBody>
          <a:bodyPr/>
          <a:lstStyle/>
          <a:p>
            <a:pPr marL="415925" indent="-415925" eaLnBrk="1" hangingPunct="1"/>
            <a:r>
              <a:rPr lang="en-US" altLang="zh-TW" b="1" dirty="0">
                <a:solidFill>
                  <a:srgbClr val="FF0000"/>
                </a:solidFill>
              </a:rPr>
              <a:t>Divide</a:t>
            </a:r>
            <a:r>
              <a:rPr lang="en-US" altLang="zh-TW" dirty="0"/>
              <a:t>: Divide the original problem into several sub-problems of the same nature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Conquer</a:t>
            </a:r>
            <a:r>
              <a:rPr lang="en-US" altLang="zh-TW" dirty="0"/>
              <a:t>: Solve each of the sub-problems independently</a:t>
            </a:r>
          </a:p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Combine</a:t>
            </a:r>
            <a:r>
              <a:rPr lang="en-US" altLang="zh-TW" dirty="0"/>
              <a:t>: Merge the solutions to each sub-problem into a single solution to the original problem</a:t>
            </a:r>
          </a:p>
        </p:txBody>
      </p:sp>
      <p:sp>
        <p:nvSpPr>
          <p:cNvPr id="1638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C0CF6082-D08D-5749-99FA-D088E9C41F1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072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51E6CC18-C83F-F64E-AF39-25C35E0BEEF0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40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Technicalities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2348881"/>
            <a:ext cx="8064896" cy="3096344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We neglect certain technical details when we state and solve recurrences</a:t>
            </a:r>
          </a:p>
          <a:p>
            <a:pPr eaLnBrk="1" hangingPunct="1"/>
            <a:r>
              <a:rPr lang="en-US" altLang="zh-TW" sz="2800" dirty="0"/>
              <a:t>A good example of a detail that is often glossed over is the assumption of integer arguments to functions</a:t>
            </a:r>
          </a:p>
          <a:p>
            <a:pPr eaLnBrk="1" hangingPunct="1"/>
            <a:r>
              <a:rPr lang="en-US" altLang="zh-TW" sz="2800" dirty="0"/>
              <a:t>Boundary conditions is ignored</a:t>
            </a:r>
          </a:p>
          <a:p>
            <a:pPr eaLnBrk="1" hangingPunct="1"/>
            <a:r>
              <a:rPr lang="en-US" altLang="zh-TW" sz="2800" dirty="0"/>
              <a:t>Omit floors, ceilings.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174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48B6FC40-0ABE-BA47-8D68-4F30E30ABFF2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0080"/>
                </a:solidFill>
              </a:rPr>
              <a:t>4.1 The substitution method</a:t>
            </a:r>
            <a:br>
              <a:rPr lang="en-US" altLang="zh-TW" sz="4000" dirty="0"/>
            </a:br>
            <a:r>
              <a:rPr lang="en-US" altLang="zh-TW" sz="4000" dirty="0"/>
              <a:t>     </a:t>
            </a:r>
            <a:r>
              <a:rPr lang="en-US" altLang="zh-TW" sz="4000" dirty="0">
                <a:solidFill>
                  <a:srgbClr val="000080"/>
                </a:solidFill>
              </a:rPr>
              <a:t>(mathematical induction)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0938" y="2060848"/>
            <a:ext cx="6701680" cy="299546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TW" sz="2800" dirty="0"/>
              <a:t>The substitution method for solving recurrence entails two steps:</a:t>
            </a:r>
          </a:p>
          <a:p>
            <a:pPr marL="990600" lvl="1" indent="-533400" eaLnBrk="1" hangingPunct="1">
              <a:buFont typeface="Wingdings" charset="2"/>
              <a:buNone/>
            </a:pPr>
            <a:r>
              <a:rPr lang="en-US" altLang="zh-TW" dirty="0"/>
              <a:t> 1. Guess the form of the solution.</a:t>
            </a:r>
          </a:p>
          <a:p>
            <a:pPr marL="990600" lvl="1" indent="-533400" eaLnBrk="1" hangingPunct="1">
              <a:buFont typeface="Wingdings" charset="2"/>
              <a:buNone/>
            </a:pPr>
            <a:r>
              <a:rPr lang="en-US" altLang="zh-TW" dirty="0"/>
              <a:t> 2. Use mathematical induction to find the constants and show that the solution works.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277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A0C119C5-25B9-064F-B6E3-F9727F06C222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solidFill>
                  <a:srgbClr val="000080"/>
                </a:solidFill>
              </a:rPr>
              <a:t>Example</a:t>
            </a:r>
            <a:endParaRPr lang="en-US" altLang="zh-TW" sz="320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3213100"/>
            <a:ext cx="7416427" cy="2880196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zh-TW">
                <a:solidFill>
                  <a:srgbClr val="339966"/>
                </a:solidFill>
              </a:rPr>
              <a:t>(We may omit the initial condition later.)</a:t>
            </a:r>
            <a:r>
              <a:rPr lang="en-US" altLang="zh-TW"/>
              <a:t> </a:t>
            </a:r>
          </a:p>
          <a:p>
            <a:pPr eaLnBrk="1" hangingPunct="1">
              <a:buFont typeface="Wingdings" charset="2"/>
              <a:buNone/>
            </a:pPr>
            <a:endParaRPr lang="en-US" altLang="zh-TW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latin typeface="Times New Roman" charset="0"/>
              </a:rPr>
              <a:t>Guess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latin typeface="Times New Roman" charset="0"/>
              </a:rPr>
              <a:t>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latin typeface="Times New Roman" charset="0"/>
              </a:rPr>
              <a:t>Assume </a:t>
            </a:r>
          </a:p>
          <a:p>
            <a:pPr eaLnBrk="1" hangingPunct="1">
              <a:buFont typeface="Wingdings" charset="2"/>
              <a:buNone/>
            </a:pPr>
            <a:endParaRPr lang="zh-TW" altLang="en-US" dirty="0"/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3281363" y="3048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27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952763"/>
              </p:ext>
            </p:extLst>
          </p:nvPr>
        </p:nvGraphicFramePr>
        <p:xfrm>
          <a:off x="1908175" y="1844675"/>
          <a:ext cx="3383905" cy="123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" name="方程式" r:id="rId3" imgW="1282700" imgH="469900" progId="Equation.3">
                  <p:embed/>
                </p:oleObj>
              </mc:Choice>
              <mc:Fallback>
                <p:oleObj name="方程式" r:id="rId3" imgW="12827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844675"/>
                        <a:ext cx="3383905" cy="1238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10"/>
          <p:cNvGraphicFramePr>
            <a:graphicFrameLocks noChangeAspect="1"/>
          </p:cNvGraphicFramePr>
          <p:nvPr/>
        </p:nvGraphicFramePr>
        <p:xfrm>
          <a:off x="2484438" y="4437063"/>
          <a:ext cx="25733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5" r:id="rId5" imgW="2146300" imgH="342900" progId="Equation.3">
                  <p:embed/>
                </p:oleObj>
              </mc:Choice>
              <mc:Fallback>
                <p:oleObj r:id="rId5" imgW="2146300" imgH="342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437063"/>
                        <a:ext cx="25733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10"/>
          <p:cNvGraphicFramePr>
            <a:graphicFrameLocks noChangeAspect="1"/>
          </p:cNvGraphicFramePr>
          <p:nvPr/>
        </p:nvGraphicFramePr>
        <p:xfrm>
          <a:off x="2627313" y="5300663"/>
          <a:ext cx="431006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6" name="方程式" r:id="rId7" imgW="1892300" imgH="266700" progId="Equation.3">
                  <p:embed/>
                </p:oleObj>
              </mc:Choice>
              <mc:Fallback>
                <p:oleObj name="方程式" r:id="rId7" imgW="1892300" imgH="266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300663"/>
                        <a:ext cx="431006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379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A1CA096B-4BA2-BF4F-B651-772BC419DFE1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400"/>
          </a:p>
        </p:txBody>
      </p:sp>
      <p:sp>
        <p:nvSpPr>
          <p:cNvPr id="33795" name="Rectangle 7"/>
          <p:cNvSpPr>
            <a:spLocks noChangeArrowheads="1"/>
          </p:cNvSpPr>
          <p:nvPr/>
        </p:nvSpPr>
        <p:spPr bwMode="auto">
          <a:xfrm>
            <a:off x="1143000" y="3322638"/>
            <a:ext cx="6529909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Times" charset="0"/>
                <a:ea typeface="Times" charset="0"/>
                <a:cs typeface="Times" charset="0"/>
              </a:rPr>
              <a:t> </a:t>
            </a:r>
            <a:endParaRPr lang="en-US" altLang="zh-TW" sz="1200" dirty="0">
              <a:latin typeface="Times" charset="0"/>
              <a:ea typeface="Times" charset="0"/>
              <a:cs typeface="Times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Initial condition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dirty="0">
                <a:latin typeface="Times" charset="0"/>
                <a:ea typeface="Times" charset="0"/>
                <a:cs typeface="Times" charset="0"/>
              </a:rPr>
              <a:t> 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To overcome this difficulty concerning the boundary condition of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sz="2800" baseline="-25000" dirty="0">
                <a:latin typeface="Times" charset="0"/>
                <a:ea typeface="Times" charset="0"/>
                <a:cs typeface="Times" charset="0"/>
              </a:rPr>
              <a:t>0 </a:t>
            </a:r>
            <a:r>
              <a:rPr lang="en-US" altLang="zh-TW" sz="2800" dirty="0">
                <a:latin typeface="Times" charset="0"/>
                <a:ea typeface="Times" charset="0"/>
                <a:cs typeface="Times" charset="0"/>
              </a:rPr>
              <a:t>= 1, we move to from 1 to a larger </a:t>
            </a:r>
            <a:r>
              <a:rPr lang="en-US" altLang="zh-TW" sz="2800" i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TW" sz="2800" baseline="-25000" dirty="0">
                <a:latin typeface="Times" charset="0"/>
                <a:ea typeface="Times" charset="0"/>
                <a:cs typeface="Times" charset="0"/>
              </a:rPr>
              <a:t>0</a:t>
            </a:r>
          </a:p>
        </p:txBody>
      </p:sp>
      <p:graphicFrame>
        <p:nvGraphicFramePr>
          <p:cNvPr id="33796" name="Object 6"/>
          <p:cNvGraphicFramePr>
            <a:graphicFrameLocks noChangeAspect="1"/>
          </p:cNvGraphicFramePr>
          <p:nvPr/>
        </p:nvGraphicFramePr>
        <p:xfrm>
          <a:off x="1219200" y="2057400"/>
          <a:ext cx="59563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6" r:id="rId3" imgW="4965700" imgH="990600" progId="Equation.2">
                  <p:embed/>
                </p:oleObj>
              </mc:Choice>
              <mc:Fallback>
                <p:oleObj r:id="rId3" imgW="4965700" imgH="990600" progId="Equation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057400"/>
                        <a:ext cx="595630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96521"/>
              </p:ext>
            </p:extLst>
          </p:nvPr>
        </p:nvGraphicFramePr>
        <p:xfrm>
          <a:off x="3635896" y="3716338"/>
          <a:ext cx="403701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7" name="方程式" r:id="rId5" imgW="3365500" imgH="342900" progId="Equation.3">
                  <p:embed/>
                </p:oleObj>
              </mc:Choice>
              <mc:Fallback>
                <p:oleObj name="方程式" r:id="rId5" imgW="33655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3716338"/>
                        <a:ext cx="4037013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608635"/>
              </p:ext>
            </p:extLst>
          </p:nvPr>
        </p:nvGraphicFramePr>
        <p:xfrm>
          <a:off x="2627784" y="6106318"/>
          <a:ext cx="4359275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8" r:id="rId7" imgW="3035300" imgH="304800" progId="Equation.2">
                  <p:embed/>
                </p:oleObj>
              </mc:Choice>
              <mc:Fallback>
                <p:oleObj r:id="rId7" imgW="3035300" imgH="304800" progId="Equation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106318"/>
                        <a:ext cx="4359275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481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39B29130-527D-8C42-8529-C448DB761DAE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40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3"/>
            <a:ext cx="7566025" cy="4114800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altLang="zh-TW" sz="2800" dirty="0"/>
              <a:t>Making a good guess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altLang="zh-TW" dirty="0"/>
              <a:t>Unfortunately, there is no general way to guess the correct solutions to recurrences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Given 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 altLang="zh-TW" sz="2800" dirty="0">
                <a:solidFill>
                  <a:srgbClr val="808080"/>
                </a:solidFill>
              </a:rPr>
              <a:t>   </a:t>
            </a:r>
            <a:r>
              <a:rPr lang="en-US" altLang="zh-TW" sz="2800" dirty="0">
                <a:solidFill>
                  <a:srgbClr val="000000"/>
                </a:solidFill>
              </a:rPr>
              <a:t>We guess </a:t>
            </a:r>
          </a:p>
          <a:p>
            <a:pPr eaLnBrk="1" hangingPunct="1">
              <a:buFont typeface="Wingdings" charset="0"/>
              <a:buNone/>
              <a:defRPr/>
            </a:pPr>
            <a:endParaRPr lang="en-US" altLang="zh-TW" sz="2800" dirty="0">
              <a:solidFill>
                <a:srgbClr val="FF00FF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altLang="zh-TW" sz="2800" dirty="0">
                <a:solidFill>
                  <a:srgbClr val="FF00FF"/>
                </a:solidFill>
              </a:rPr>
              <a:t>Making guess provides loose upper bound and lower bound. Then improve the gap.</a:t>
            </a:r>
            <a:r>
              <a:rPr lang="en-US" altLang="zh-TW" sz="2800" dirty="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34820" name="Rectangle 8"/>
          <p:cNvSpPr>
            <a:spLocks noChangeArrowheads="1"/>
          </p:cNvSpPr>
          <p:nvPr/>
        </p:nvSpPr>
        <p:spPr bwMode="auto">
          <a:xfrm>
            <a:off x="3090863" y="3252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48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4491"/>
              </p:ext>
            </p:extLst>
          </p:nvPr>
        </p:nvGraphicFramePr>
        <p:xfrm>
          <a:off x="2627784" y="3517107"/>
          <a:ext cx="4229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4" r:id="rId3" imgW="2959100" imgH="355600" progId="Equation.3">
                  <p:embed/>
                </p:oleObj>
              </mc:Choice>
              <mc:Fallback>
                <p:oleObj r:id="rId3" imgW="2959100" imgH="355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517107"/>
                        <a:ext cx="42291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2" name="Rectangle 10"/>
          <p:cNvSpPr>
            <a:spLocks noChangeArrowheads="1"/>
          </p:cNvSpPr>
          <p:nvPr/>
        </p:nvSpPr>
        <p:spPr bwMode="auto">
          <a:xfrm>
            <a:off x="36195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482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963897"/>
              </p:ext>
            </p:extLst>
          </p:nvPr>
        </p:nvGraphicFramePr>
        <p:xfrm>
          <a:off x="3099261" y="4075908"/>
          <a:ext cx="27178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85" r:id="rId5" imgW="1905000" imgH="292100" progId="Equation.3">
                  <p:embed/>
                </p:oleObj>
              </mc:Choice>
              <mc:Fallback>
                <p:oleObj r:id="rId5" imgW="1905000" imgH="292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9261" y="4075908"/>
                        <a:ext cx="27178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58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2507A201-C18C-5A41-9C9E-9F4E7A8C74B7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Subtleties</a:t>
            </a:r>
            <a:endParaRPr lang="en-US" altLang="zh-TW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590800"/>
            <a:ext cx="6557664" cy="3541713"/>
          </a:xfrm>
        </p:spPr>
        <p:txBody>
          <a:bodyPr/>
          <a:lstStyle/>
          <a:p>
            <a:pPr eaLnBrk="1" hangingPunct="1"/>
            <a:r>
              <a:rPr lang="en-US" altLang="zh-TW"/>
              <a:t>Guess   </a:t>
            </a:r>
          </a:p>
          <a:p>
            <a:pPr eaLnBrk="1" hangingPunct="1"/>
            <a:r>
              <a:rPr lang="en-US" altLang="zh-TW"/>
              <a:t>Assume </a:t>
            </a:r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>
                <a:latin typeface="Times New Roman" charset="0"/>
              </a:rPr>
              <a:t> </a:t>
            </a:r>
            <a:r>
              <a:rPr lang="en-US" altLang="zh-TW"/>
              <a:t>However, assume </a:t>
            </a:r>
          </a:p>
          <a:p>
            <a:pPr eaLnBrk="1" hangingPunct="1"/>
            <a:endParaRPr lang="zh-TW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767013" y="3252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90963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58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796517"/>
              </p:ext>
            </p:extLst>
          </p:nvPr>
        </p:nvGraphicFramePr>
        <p:xfrm>
          <a:off x="2851150" y="2772569"/>
          <a:ext cx="16287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5" r:id="rId3" imgW="1358310" imgH="291973" progId="Equation.3">
                  <p:embed/>
                </p:oleObj>
              </mc:Choice>
              <mc:Fallback>
                <p:oleObj r:id="rId3" imgW="1358310" imgH="291973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150" y="2772569"/>
                        <a:ext cx="16287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ectangle 9"/>
          <p:cNvSpPr>
            <a:spLocks noChangeArrowheads="1"/>
          </p:cNvSpPr>
          <p:nvPr/>
        </p:nvSpPr>
        <p:spPr bwMode="auto">
          <a:xfrm>
            <a:off x="4038600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58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18229"/>
              </p:ext>
            </p:extLst>
          </p:nvPr>
        </p:nvGraphicFramePr>
        <p:xfrm>
          <a:off x="3163578" y="3313906"/>
          <a:ext cx="12795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6" r:id="rId5" imgW="1066800" imgH="292100" progId="Equation.3">
                  <p:embed/>
                </p:oleObj>
              </mc:Choice>
              <mc:Fallback>
                <p:oleObj r:id="rId5" imgW="10668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578" y="3313906"/>
                        <a:ext cx="12795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Rectangle 11"/>
          <p:cNvSpPr>
            <a:spLocks noChangeArrowheads="1"/>
          </p:cNvSpPr>
          <p:nvPr/>
        </p:nvSpPr>
        <p:spPr bwMode="auto">
          <a:xfrm>
            <a:off x="2338388" y="32527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5851" name="Object 10"/>
          <p:cNvGraphicFramePr>
            <a:graphicFrameLocks noChangeAspect="1"/>
          </p:cNvGraphicFramePr>
          <p:nvPr/>
        </p:nvGraphicFramePr>
        <p:xfrm>
          <a:off x="1676400" y="3838575"/>
          <a:ext cx="536257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7" r:id="rId7" imgW="4470400" imgH="355600" progId="Equation.3">
                  <p:embed/>
                </p:oleObj>
              </mc:Choice>
              <mc:Fallback>
                <p:oleObj r:id="rId7" imgW="4470400" imgH="355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838575"/>
                        <a:ext cx="536257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2" name="Rectangle 13"/>
          <p:cNvSpPr>
            <a:spLocks noChangeArrowheads="1"/>
          </p:cNvSpPr>
          <p:nvPr/>
        </p:nvSpPr>
        <p:spPr bwMode="auto">
          <a:xfrm>
            <a:off x="38623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585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99"/>
              </p:ext>
            </p:extLst>
          </p:nvPr>
        </p:nvGraphicFramePr>
        <p:xfrm>
          <a:off x="4788024" y="4502582"/>
          <a:ext cx="1706563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8" r:id="rId9" imgW="1422400" imgH="292100" progId="Equation.3">
                  <p:embed/>
                </p:oleObj>
              </mc:Choice>
              <mc:Fallback>
                <p:oleObj r:id="rId9" imgW="1422400" imgH="292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502582"/>
                        <a:ext cx="1706563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4" name="Rectangle 15"/>
          <p:cNvSpPr>
            <a:spLocks noChangeArrowheads="1"/>
          </p:cNvSpPr>
          <p:nvPr/>
        </p:nvSpPr>
        <p:spPr bwMode="auto">
          <a:xfrm>
            <a:off x="2452688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5855" name="Object 14"/>
          <p:cNvGraphicFramePr>
            <a:graphicFrameLocks noChangeAspect="1"/>
          </p:cNvGraphicFramePr>
          <p:nvPr/>
        </p:nvGraphicFramePr>
        <p:xfrm>
          <a:off x="1752600" y="5105400"/>
          <a:ext cx="50879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9" r:id="rId11" imgW="4241800" imgH="736600" progId="Equation.3">
                  <p:embed/>
                </p:oleObj>
              </mc:Choice>
              <mc:Fallback>
                <p:oleObj r:id="rId11" imgW="4241800" imgH="736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105400"/>
                        <a:ext cx="5087938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6" name="物件 1"/>
          <p:cNvGraphicFramePr>
            <a:graphicFrameLocks noChangeAspect="1"/>
          </p:cNvGraphicFramePr>
          <p:nvPr/>
        </p:nvGraphicFramePr>
        <p:xfrm>
          <a:off x="1403350" y="1862138"/>
          <a:ext cx="4537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0" name="方程式" r:id="rId13" imgW="1917700" imgH="266700" progId="Equation.3">
                  <p:embed/>
                </p:oleObj>
              </mc:Choice>
              <mc:Fallback>
                <p:oleObj name="方程式" r:id="rId13" imgW="1917700" imgH="2667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862138"/>
                        <a:ext cx="4537075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686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93AB39BB-194F-0A43-8F2C-1196CC149C0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400"/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62208"/>
              </p:ext>
            </p:extLst>
          </p:nvPr>
        </p:nvGraphicFramePr>
        <p:xfrm>
          <a:off x="1331640" y="332656"/>
          <a:ext cx="7309943" cy="565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1" name="文件" r:id="rId3" imgW="8890000" imgH="5029200" progId="Word.Document.8">
                  <p:embed/>
                </p:oleObj>
              </mc:Choice>
              <mc:Fallback>
                <p:oleObj name="文件" r:id="rId3" imgW="8890000" imgH="50292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32656"/>
                        <a:ext cx="7309943" cy="5652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7274AAB-6984-1546-9B94-E534F494B7EB}"/>
                  </a:ext>
                </a:extLst>
              </p:cNvPr>
              <p:cNvSpPr txBox="1"/>
              <p:nvPr/>
            </p:nvSpPr>
            <p:spPr>
              <a:xfrm>
                <a:off x="-632174" y="188640"/>
                <a:ext cx="9936503" cy="26750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+17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+17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+17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en-US" altLang="zh-TW" dirty="0"/>
              </a:p>
              <a:p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+17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+17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+34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+17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1/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func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+17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7274AAB-6984-1546-9B94-E534F494B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2174" y="188640"/>
                <a:ext cx="9936503" cy="26750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78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BF4F2DC4-37C5-D84D-82DC-AEE9509ACDCF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400"/>
          </a:p>
        </p:txBody>
      </p:sp>
      <p:graphicFrame>
        <p:nvGraphicFramePr>
          <p:cNvPr id="3789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126673"/>
              </p:ext>
            </p:extLst>
          </p:nvPr>
        </p:nvGraphicFramePr>
        <p:xfrm>
          <a:off x="1184275" y="1124744"/>
          <a:ext cx="8652434" cy="4472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5" name="文件" r:id="rId3" imgW="9385300" imgH="4800600" progId="Word.Document.8">
                  <p:embed/>
                </p:oleObj>
              </mc:Choice>
              <mc:Fallback>
                <p:oleObj name="文件" r:id="rId3" imgW="9385300" imgH="48006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1124744"/>
                        <a:ext cx="8652434" cy="4472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891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B6E6C1E0-CFDF-3143-AAD8-697687433974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Avoiding pitfalls</a:t>
            </a:r>
            <a:r>
              <a:rPr lang="en-US" altLang="zh-TW"/>
              <a:t> 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819400"/>
            <a:ext cx="6845696" cy="3313113"/>
          </a:xfrm>
        </p:spPr>
        <p:txBody>
          <a:bodyPr/>
          <a:lstStyle/>
          <a:p>
            <a:pPr eaLnBrk="1" hangingPunct="1"/>
            <a:r>
              <a:rPr lang="en-US" altLang="zh-TW" dirty="0"/>
              <a:t>Assume   </a:t>
            </a:r>
          </a:p>
          <a:p>
            <a:pPr eaLnBrk="1" hangingPunct="1"/>
            <a:r>
              <a:rPr lang="en-US" altLang="zh-TW" dirty="0"/>
              <a:t>Hence, 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dirty="0">
                <a:latin typeface="Times New Roman" charset="0"/>
              </a:rPr>
              <a:t> </a:t>
            </a:r>
            <a:endParaRPr lang="en-US" altLang="zh-TW" dirty="0"/>
          </a:p>
          <a:p>
            <a:pPr eaLnBrk="1" hangingPunct="1">
              <a:buFont typeface="Wingdings" charset="2"/>
              <a:buNone/>
            </a:pPr>
            <a:endParaRPr lang="en-US" altLang="zh-TW" dirty="0"/>
          </a:p>
          <a:p>
            <a:pPr eaLnBrk="1" hangingPunct="1"/>
            <a:r>
              <a:rPr lang="en-US" altLang="zh-TW" b="1" i="1" dirty="0">
                <a:solidFill>
                  <a:srgbClr val="808080"/>
                </a:solidFill>
              </a:rPr>
              <a:t>(WRONG!) </a:t>
            </a:r>
            <a:r>
              <a:rPr lang="en-US" altLang="zh-TW" dirty="0"/>
              <a:t>You cannot find such a </a:t>
            </a:r>
            <a:r>
              <a:rPr lang="en-US" altLang="zh-TW" i="1" dirty="0"/>
              <a:t>c</a:t>
            </a:r>
            <a:r>
              <a:rPr lang="en-US" altLang="zh-TW" dirty="0"/>
              <a:t>. 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281363" y="3048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8918" name="Object 4"/>
          <p:cNvGraphicFramePr>
            <a:graphicFrameLocks noChangeAspect="1"/>
          </p:cNvGraphicFramePr>
          <p:nvPr/>
        </p:nvGraphicFramePr>
        <p:xfrm>
          <a:off x="1371600" y="1981200"/>
          <a:ext cx="3092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4" r:id="rId3" imgW="2578100" imgH="762000" progId="Equation.3">
                  <p:embed/>
                </p:oleObj>
              </mc:Choice>
              <mc:Fallback>
                <p:oleObj r:id="rId3" imgW="2578100" imgH="76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81200"/>
                        <a:ext cx="309245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900488" y="3281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389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42998"/>
              </p:ext>
            </p:extLst>
          </p:nvPr>
        </p:nvGraphicFramePr>
        <p:xfrm>
          <a:off x="2925457" y="3478887"/>
          <a:ext cx="1522689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5" r:id="rId5" imgW="1066800" imgH="292100" progId="Equation.2">
                  <p:embed/>
                </p:oleObj>
              </mc:Choice>
              <mc:Fallback>
                <p:oleObj r:id="rId5" imgW="1066800" imgH="292100" progId="Equation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457" y="3478887"/>
                        <a:ext cx="1522689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8"/>
          <p:cNvGraphicFramePr>
            <a:graphicFrameLocks noChangeAspect="1"/>
          </p:cNvGraphicFramePr>
          <p:nvPr/>
        </p:nvGraphicFramePr>
        <p:xfrm>
          <a:off x="1724025" y="4038600"/>
          <a:ext cx="53625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6" r:id="rId7" imgW="4470400" imgH="838200" progId="Equation.3">
                  <p:embed/>
                </p:oleObj>
              </mc:Choice>
              <mc:Fallback>
                <p:oleObj r:id="rId7" imgW="4470400" imgH="838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4038600"/>
                        <a:ext cx="53625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66E8B14D-23A1-E144-B81A-68339918D5D1}"/>
              </a:ext>
            </a:extLst>
          </p:cNvPr>
          <p:cNvSpPr txBox="1"/>
          <p:nvPr/>
        </p:nvSpPr>
        <p:spPr>
          <a:xfrm>
            <a:off x="3049254" y="2904610"/>
            <a:ext cx="150201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sz="2800" i="1" dirty="0">
                <a:latin typeface="Times" pitchFamily="2" charset="0"/>
              </a:rPr>
              <a:t>T</a:t>
            </a:r>
            <a:r>
              <a:rPr kumimoji="1" lang="en-US" altLang="zh-TW" sz="2800" dirty="0">
                <a:latin typeface="Times" pitchFamily="2" charset="0"/>
              </a:rPr>
              <a:t>(</a:t>
            </a:r>
            <a:r>
              <a:rPr kumimoji="1" lang="en-US" altLang="zh-TW" sz="2800" i="1" dirty="0">
                <a:latin typeface="Times" pitchFamily="2" charset="0"/>
              </a:rPr>
              <a:t>n</a:t>
            </a:r>
            <a:r>
              <a:rPr kumimoji="1" lang="en-US" altLang="zh-TW" sz="2800" dirty="0">
                <a:latin typeface="Times" pitchFamily="2" charset="0"/>
              </a:rPr>
              <a:t>)=</a:t>
            </a:r>
            <a:r>
              <a:rPr kumimoji="1" lang="en-US" altLang="zh-TW" sz="2800" i="1" dirty="0">
                <a:latin typeface="Times" pitchFamily="2" charset="0"/>
              </a:rPr>
              <a:t>O</a:t>
            </a:r>
            <a:r>
              <a:rPr kumimoji="1" lang="en-US" altLang="zh-TW" sz="2800" dirty="0">
                <a:latin typeface="Times" pitchFamily="2" charset="0"/>
              </a:rPr>
              <a:t>(</a:t>
            </a:r>
            <a:r>
              <a:rPr kumimoji="1" lang="en-US" altLang="zh-TW" sz="2800" i="1" dirty="0">
                <a:latin typeface="Times" pitchFamily="2" charset="0"/>
              </a:rPr>
              <a:t>n</a:t>
            </a:r>
            <a:r>
              <a:rPr kumimoji="1" lang="en-US" altLang="zh-TW" sz="2800" dirty="0">
                <a:latin typeface="Times" pitchFamily="2" charset="0"/>
              </a:rPr>
              <a:t>)</a:t>
            </a:r>
            <a:endParaRPr kumimoji="1" lang="zh-TW" altLang="en-US" sz="2800" dirty="0"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399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28CEB2BD-DD49-FF4C-948D-B6F98EEFED83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Changing variables</a:t>
            </a:r>
            <a:r>
              <a:rPr lang="en-US" altLang="zh-TW"/>
              <a:t> </a:t>
            </a: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1528763" y="1981200"/>
          <a:ext cx="609282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4" name="文件" r:id="rId3" imgW="6096000" imgH="4343400" progId="Word.Document.8">
                  <p:embed/>
                </p:oleObj>
              </mc:Choice>
              <mc:Fallback>
                <p:oleObj name="文件" r:id="rId3" imgW="6096000" imgH="43434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981200"/>
                        <a:ext cx="609282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Recurrences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6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805725"/>
                <a:ext cx="8548439" cy="4306887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" altLang="zh-TW" dirty="0"/>
                  <a:t>A recurrence is an equation or inequality that describes a function in terms of its value on smaller inputs</a:t>
                </a:r>
              </a:p>
              <a:p>
                <a:r>
                  <a:rPr lang="en" altLang="zh-TW" dirty="0"/>
                  <a:t>Merge Sort:</a:t>
                </a:r>
              </a:p>
              <a:p>
                <a:endParaRPr lang="en" altLang="zh-TW" dirty="0"/>
              </a:p>
              <a:p>
                <a:r>
                  <a:rPr lang="en" altLang="zh-TW" dirty="0"/>
                  <a:t>Subproblems are not necessarily constrained to being a constant fraction of the original problem size. E.g. linear search: </a:t>
                </a:r>
                <a:r>
                  <a:rPr lang="en" altLang="zh-TW" i="1" dirty="0"/>
                  <a:t>T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) = </a:t>
                </a:r>
                <a:r>
                  <a:rPr lang="en" altLang="zh-TW" i="1" dirty="0"/>
                  <a:t>T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-1)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" altLang="zh-TW" dirty="0"/>
                  <a:t>(1).</a:t>
                </a:r>
              </a:p>
            </p:txBody>
          </p:sp>
        </mc:Choice>
        <mc:Fallback xmlns="">
          <p:sp>
            <p:nvSpPr>
              <p:cNvPr id="16386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805725"/>
                <a:ext cx="8548439" cy="4306887"/>
              </a:xfrm>
              <a:blipFill>
                <a:blip r:embed="rId2"/>
                <a:stretch>
                  <a:fillRect l="-445" t="-1765" r="-1187" b="-41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 dirty="0"/>
              <a:t>P.</a:t>
            </a:r>
            <a:fld id="{C0CF6082-D08D-5749-99FA-D088E9C41F1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EA51563-29B7-5C48-B7DD-34453551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212976"/>
            <a:ext cx="4824536" cy="10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096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4AB4A75C-F62B-CB4C-8562-10585DEBFC9A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9" y="617538"/>
            <a:ext cx="5797326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4.2 Recursion-tree method</a:t>
            </a:r>
            <a:endParaRPr lang="en-US" altLang="zh-TW"/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2381250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pic>
        <p:nvPicPr>
          <p:cNvPr id="40965" name="Picture 8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48" y="1916832"/>
            <a:ext cx="8964613" cy="4729162"/>
          </a:xfrm>
        </p:spPr>
      </p:pic>
      <p:graphicFrame>
        <p:nvGraphicFramePr>
          <p:cNvPr id="40966" name="Object 9"/>
          <p:cNvGraphicFramePr>
            <a:graphicFrameLocks noChangeAspect="1"/>
          </p:cNvGraphicFramePr>
          <p:nvPr/>
        </p:nvGraphicFramePr>
        <p:xfrm>
          <a:off x="5291138" y="1903413"/>
          <a:ext cx="3457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0" name="方程式" r:id="rId4" imgW="1866900" imgH="279400" progId="Equation.3">
                  <p:embed/>
                </p:oleObj>
              </mc:Choice>
              <mc:Fallback>
                <p:oleObj name="方程式" r:id="rId4" imgW="1866900" imgH="279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1138" y="1903413"/>
                        <a:ext cx="3457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198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1590BB1D-FE5E-5243-97A3-CBDC1426E952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400"/>
          </a:p>
        </p:txBody>
      </p:sp>
      <p:pic>
        <p:nvPicPr>
          <p:cNvPr id="4198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12776"/>
            <a:ext cx="9222459" cy="5616252"/>
          </a:xfrm>
          <a:solidFill>
            <a:schemeClr val="bg1"/>
          </a:solidFill>
        </p:spPr>
      </p:pic>
      <p:sp>
        <p:nvSpPr>
          <p:cNvPr id="2" name="矩形 1"/>
          <p:cNvSpPr/>
          <p:nvPr/>
        </p:nvSpPr>
        <p:spPr>
          <a:xfrm>
            <a:off x="900113" y="404813"/>
            <a:ext cx="684053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TW" b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The </a:t>
            </a:r>
            <a:r>
              <a:rPr lang="en-US" altLang="zh-TW" b="1" dirty="0" err="1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subproblem</a:t>
            </a:r>
            <a:r>
              <a:rPr lang="en-US" altLang="zh-TW" b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 size for a node at depth </a:t>
            </a:r>
            <a:r>
              <a:rPr lang="en-US" altLang="zh-TW" b="1" i="1" dirty="0" err="1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 is </a:t>
            </a:r>
            <a:r>
              <a:rPr lang="en-US" altLang="zh-TW" b="1" i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n</a:t>
            </a:r>
            <a:r>
              <a:rPr lang="en-US" altLang="zh-TW" b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/4</a:t>
            </a:r>
            <a:r>
              <a:rPr lang="en-US" altLang="zh-TW" b="1" i="1" baseline="30000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i</a:t>
            </a:r>
            <a:r>
              <a:rPr lang="en-US" altLang="zh-TW" b="1" dirty="0">
                <a:solidFill>
                  <a:srgbClr val="FF0000"/>
                </a:solidFill>
                <a:latin typeface="Times New Roman"/>
                <a:ea typeface="+mj-ea"/>
                <a:cs typeface="Times New Roman"/>
              </a:rPr>
              <a:t>.</a:t>
            </a:r>
            <a:endParaRPr lang="zh-TW" altLang="en-US" b="1" dirty="0">
              <a:solidFill>
                <a:srgbClr val="FF0000"/>
              </a:solidFill>
              <a:latin typeface="Times New Roman"/>
              <a:ea typeface="+mj-ea"/>
              <a:cs typeface="Times New Roman"/>
            </a:endParaRPr>
          </a:p>
        </p:txBody>
      </p:sp>
      <p:sp>
        <p:nvSpPr>
          <p:cNvPr id="41989" name="矩形 5"/>
          <p:cNvSpPr>
            <a:spLocks noChangeArrowheads="1"/>
          </p:cNvSpPr>
          <p:nvPr/>
        </p:nvSpPr>
        <p:spPr bwMode="auto">
          <a:xfrm>
            <a:off x="900113" y="836613"/>
            <a:ext cx="7272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1">
                <a:solidFill>
                  <a:srgbClr val="FF0000"/>
                </a:solidFill>
                <a:latin typeface="Times New Roman" charset="0"/>
              </a:rPr>
              <a:t>The total cost over all nodes at depth </a:t>
            </a:r>
            <a:r>
              <a:rPr lang="en-US" altLang="zh-TW" sz="2400" b="1" i="1">
                <a:solidFill>
                  <a:srgbClr val="FF0000"/>
                </a:solidFill>
                <a:latin typeface="Times New Roman" charset="0"/>
              </a:rPr>
              <a:t>i</a:t>
            </a:r>
            <a:r>
              <a:rPr lang="en-US" altLang="zh-TW" sz="2400" b="1">
                <a:solidFill>
                  <a:srgbClr val="FF0000"/>
                </a:solidFill>
                <a:latin typeface="Times New Roman" charset="0"/>
              </a:rPr>
              <a:t> = (3/16)</a:t>
            </a:r>
            <a:r>
              <a:rPr lang="en-US" altLang="zh-TW" sz="2400" b="1" i="1" baseline="30000">
                <a:solidFill>
                  <a:srgbClr val="FF0000"/>
                </a:solidFill>
                <a:latin typeface="Times New Roman" charset="0"/>
              </a:rPr>
              <a:t>i</a:t>
            </a:r>
            <a:r>
              <a:rPr lang="en-US" altLang="zh-TW" sz="2400" b="1" i="1">
                <a:solidFill>
                  <a:srgbClr val="FF0000"/>
                </a:solidFill>
                <a:latin typeface="Times New Roman" charset="0"/>
              </a:rPr>
              <a:t>cn</a:t>
            </a:r>
            <a:r>
              <a:rPr lang="en-US" altLang="zh-TW" sz="2400" b="1" baseline="30000">
                <a:solidFill>
                  <a:srgbClr val="FF0000"/>
                </a:solidFill>
                <a:latin typeface="Times New Roman" charset="0"/>
              </a:rPr>
              <a:t>2</a:t>
            </a:r>
            <a:endParaRPr lang="zh-TW" altLang="en-US" sz="2400" b="1" baseline="30000">
              <a:solidFill>
                <a:srgbClr val="FF0000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版面配置區 2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301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9BD4B02B-2862-AE41-9ECD-85F20F36780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400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938338" y="-3857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43012" name="Object 5"/>
          <p:cNvGraphicFramePr>
            <a:graphicFrameLocks noChangeAspect="1"/>
          </p:cNvGraphicFramePr>
          <p:nvPr/>
        </p:nvGraphicFramePr>
        <p:xfrm>
          <a:off x="790575" y="2314575"/>
          <a:ext cx="8029575" cy="291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方程式" r:id="rId3" imgW="4584700" imgH="1663700" progId="Equation.3">
                  <p:embed/>
                </p:oleObj>
              </mc:Choice>
              <mc:Fallback>
                <p:oleObj name="方程式" r:id="rId3" imgW="4584700" imgH="166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2314575"/>
                        <a:ext cx="8029575" cy="291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cost of the entire tree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版面配置區 1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403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F333FCF8-94D4-EA4B-979C-720D70B27D95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400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709738" y="3067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1938338" y="952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400"/>
          </a:p>
        </p:txBody>
      </p:sp>
      <p:graphicFrame>
        <p:nvGraphicFramePr>
          <p:cNvPr id="44037" name="Object 6"/>
          <p:cNvGraphicFramePr>
            <a:graphicFrameLocks noChangeAspect="1"/>
          </p:cNvGraphicFramePr>
          <p:nvPr/>
        </p:nvGraphicFramePr>
        <p:xfrm>
          <a:off x="1814513" y="1987550"/>
          <a:ext cx="4270375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1" name="方程式" r:id="rId3" imgW="2438400" imgH="2425700" progId="Equation.3">
                  <p:embed/>
                </p:oleObj>
              </mc:Choice>
              <mc:Fallback>
                <p:oleObj name="方程式" r:id="rId3" imgW="2438400" imgH="2425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3" y="1987550"/>
                        <a:ext cx="4270375" cy="424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505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9692395A-61C3-6943-B20C-D725877BCF36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4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Substitution Method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989138"/>
            <a:ext cx="7772400" cy="41148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>
                <a:latin typeface="Times New Roman" charset="0"/>
              </a:rPr>
              <a:t>We want to show that T(</a:t>
            </a:r>
            <a:r>
              <a:rPr lang="en-US" altLang="zh-TW" sz="2400" i="1">
                <a:latin typeface="Times New Roman" charset="0"/>
              </a:rPr>
              <a:t>n</a:t>
            </a:r>
            <a:r>
              <a:rPr lang="en-US" altLang="zh-TW" sz="2400">
                <a:latin typeface="Times New Roman" charset="0"/>
              </a:rPr>
              <a:t>) ≤ </a:t>
            </a:r>
            <a:r>
              <a:rPr lang="en-US" altLang="zh-TW" sz="2400" i="1">
                <a:latin typeface="Times New Roman" charset="0"/>
              </a:rPr>
              <a:t>dn</a:t>
            </a:r>
            <a:r>
              <a:rPr lang="en-US" altLang="zh-TW" sz="2400" baseline="30000">
                <a:latin typeface="Times New Roman" charset="0"/>
              </a:rPr>
              <a:t>2</a:t>
            </a:r>
            <a:r>
              <a:rPr lang="en-US" altLang="zh-TW" sz="2400">
                <a:latin typeface="Times New Roman" charset="0"/>
              </a:rPr>
              <a:t> for some constant </a:t>
            </a:r>
            <a:r>
              <a:rPr lang="en-US" altLang="zh-TW" sz="2400" i="1">
                <a:latin typeface="Times New Roman" charset="0"/>
              </a:rPr>
              <a:t>d</a:t>
            </a:r>
            <a:r>
              <a:rPr lang="en-US" altLang="zh-TW" sz="2400">
                <a:latin typeface="Times New Roman" charset="0"/>
              </a:rPr>
              <a:t> &gt; 0. using the same constant </a:t>
            </a:r>
            <a:r>
              <a:rPr lang="en-US" altLang="zh-TW" sz="2400" i="1">
                <a:latin typeface="Times New Roman" charset="0"/>
              </a:rPr>
              <a:t>c</a:t>
            </a:r>
            <a:r>
              <a:rPr lang="en-US" altLang="zh-TW" sz="2400">
                <a:latin typeface="Times New Roman" charset="0"/>
              </a:rPr>
              <a:t> &gt; 0 as before, we have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>
              <a:latin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>
                <a:latin typeface="Times New Roman" charset="0"/>
              </a:rPr>
              <a:t>where the last step holds as long as </a:t>
            </a:r>
            <a:r>
              <a:rPr lang="en-US" altLang="zh-TW" sz="2400" i="1">
                <a:latin typeface="Times New Roman" charset="0"/>
              </a:rPr>
              <a:t>d</a:t>
            </a:r>
            <a:r>
              <a:rPr lang="en-US" altLang="zh-TW" sz="2400">
                <a:latin typeface="Times New Roman" charset="0"/>
              </a:rPr>
              <a:t> </a:t>
            </a:r>
            <a:r>
              <a:rPr lang="en-US" altLang="zh-TW" sz="2400">
                <a:latin typeface="Times New Roman" charset="0"/>
                <a:sym typeface="Symbol" charset="2"/>
              </a:rPr>
              <a:t>(16/13)</a:t>
            </a:r>
            <a:r>
              <a:rPr lang="en-US" altLang="zh-TW" sz="2400" i="1">
                <a:latin typeface="Times New Roman" charset="0"/>
                <a:sym typeface="Symbol" charset="2"/>
              </a:rPr>
              <a:t>c</a:t>
            </a:r>
            <a:r>
              <a:rPr lang="en-US" altLang="zh-TW" sz="2400">
                <a:latin typeface="Times New Roman" charset="0"/>
                <a:sym typeface="Symbol" charset="2"/>
              </a:rPr>
              <a:t>.</a:t>
            </a:r>
            <a:endParaRPr lang="en-US" altLang="zh-TW" sz="2400" baseline="30000">
              <a:latin typeface="Times New Roman" charset="0"/>
              <a:sym typeface="Symbol" charset="2"/>
            </a:endParaRPr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1881188" y="3068638"/>
          <a:ext cx="2466975" cy="244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5" name="方程式" r:id="rId3" imgW="1701800" imgH="1689100" progId="Equation.3">
                  <p:embed/>
                </p:oleObj>
              </mc:Choice>
              <mc:Fallback>
                <p:oleObj name="方程式" r:id="rId3" imgW="1701800" imgH="168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068638"/>
                        <a:ext cx="2466975" cy="244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608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19DB2ED2-0F89-6D4B-B6B5-414C9234650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400"/>
          </a:p>
        </p:txBody>
      </p:sp>
      <p:pic>
        <p:nvPicPr>
          <p:cNvPr id="4608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19" y="980728"/>
            <a:ext cx="9023025" cy="5195243"/>
          </a:xfrm>
          <a:solidFill>
            <a:schemeClr val="bg1"/>
          </a:solidFill>
        </p:spPr>
      </p:pic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864834"/>
              </p:ext>
            </p:extLst>
          </p:nvPr>
        </p:nvGraphicFramePr>
        <p:xfrm>
          <a:off x="1547664" y="260648"/>
          <a:ext cx="48117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8" name="方程式" r:id="rId4" imgW="2146300" imgH="228600" progId="Equation.3">
                  <p:embed/>
                </p:oleObj>
              </mc:Choice>
              <mc:Fallback>
                <p:oleObj name="方程式" r:id="rId4" imgW="21463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60648"/>
                        <a:ext cx="48117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710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5B884F4B-BBE8-664D-A017-0D9798B07456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40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Substitution Method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622845"/>
              </p:ext>
            </p:extLst>
          </p:nvPr>
        </p:nvGraphicFramePr>
        <p:xfrm>
          <a:off x="900113" y="2133600"/>
          <a:ext cx="7920037" cy="3311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3" name="方程式" r:id="rId3" imgW="5156200" imgH="1828800" progId="Equation.3">
                  <p:embed/>
                </p:oleObj>
              </mc:Choice>
              <mc:Fallback>
                <p:oleObj name="方程式" r:id="rId3" imgW="5156200" imgH="1828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133600"/>
                        <a:ext cx="7920037" cy="33116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900113" y="5587305"/>
            <a:ext cx="3751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>
                <a:latin typeface="Times New Roman" charset="0"/>
              </a:rPr>
              <a:t>As long as </a:t>
            </a:r>
            <a:r>
              <a:rPr lang="en-US" altLang="zh-TW" sz="2400" i="1">
                <a:latin typeface="Times New Roman" charset="0"/>
              </a:rPr>
              <a:t>d</a:t>
            </a:r>
            <a:r>
              <a:rPr lang="en-US" altLang="zh-TW" sz="2400">
                <a:latin typeface="Times New Roman" charset="0"/>
              </a:rPr>
              <a:t> </a:t>
            </a:r>
            <a:r>
              <a:rPr lang="en-US" altLang="zh-TW" sz="2400">
                <a:latin typeface="Times New Roman" charset="0"/>
                <a:sym typeface="Symbol" charset="2"/>
              </a:rPr>
              <a:t> </a:t>
            </a:r>
            <a:r>
              <a:rPr lang="en-US" altLang="zh-TW" sz="2400" i="1">
                <a:latin typeface="Times New Roman" charset="0"/>
                <a:sym typeface="Symbol" charset="2"/>
              </a:rPr>
              <a:t>c</a:t>
            </a:r>
            <a:r>
              <a:rPr lang="en-US" altLang="zh-TW" sz="2400">
                <a:latin typeface="Times New Roman" charset="0"/>
                <a:sym typeface="Symbol" charset="2"/>
              </a:rPr>
              <a:t>/lg3 – (2/3)).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813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C0CFC446-3F99-A74D-A033-39378A056DB2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40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37922"/>
            <a:ext cx="6133416" cy="1143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4.3 The Master Method</a:t>
            </a:r>
            <a:r>
              <a:rPr lang="en-US" altLang="zh-TW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36AE77-8B56-AA42-9C5C-F9F247A66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050" y="1280922"/>
                <a:ext cx="8890000" cy="5301208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" altLang="zh-TW" sz="2800" dirty="0"/>
                  <a:t>Let a 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sz="2800" dirty="0"/>
                  <a:t> and b &gt; 1 be constants, let </a:t>
                </a:r>
                <a:r>
                  <a:rPr lang="en" altLang="zh-TW" sz="2800" i="1" dirty="0"/>
                  <a:t>f</a:t>
                </a:r>
                <a:r>
                  <a:rPr lang="en" altLang="zh-TW" sz="2800" dirty="0"/>
                  <a:t>(</a:t>
                </a:r>
                <a:r>
                  <a:rPr lang="en" altLang="zh-TW" sz="2800" i="1" dirty="0"/>
                  <a:t>n</a:t>
                </a:r>
                <a:r>
                  <a:rPr lang="en" altLang="zh-TW" sz="2800" dirty="0"/>
                  <a:t>) be a function, and let </a:t>
                </a:r>
                <a:r>
                  <a:rPr lang="en" altLang="zh-TW" sz="2800" i="1" dirty="0"/>
                  <a:t>T</a:t>
                </a:r>
                <a:r>
                  <a:rPr lang="en" altLang="zh-TW" sz="2800" dirty="0"/>
                  <a:t>(</a:t>
                </a:r>
                <a:r>
                  <a:rPr lang="en" altLang="zh-TW" sz="2800" i="1" dirty="0"/>
                  <a:t>n</a:t>
                </a:r>
                <a:r>
                  <a:rPr lang="en" altLang="zh-TW" sz="2800" dirty="0"/>
                  <a:t>) be defined on the nonnegative integers by the recurrence </a:t>
                </a:r>
                <a14:m>
                  <m:oMath xmlns:m="http://schemas.openxmlformats.org/officeDocument/2006/math"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𝒂𝑻</m:t>
                    </m:r>
                    <m:d>
                      <m:d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den>
                        </m:f>
                      </m:e>
                    </m:d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" altLang="zh-TW" sz="2800" b="1" dirty="0"/>
                  <a:t> </a:t>
                </a:r>
                <a:r>
                  <a:rPr lang="en" altLang="zh-TW" sz="2800" dirty="0"/>
                  <a:t>Then, </a:t>
                </a:r>
                <a:r>
                  <a:rPr lang="en" altLang="zh-TW" sz="2800" i="1" dirty="0"/>
                  <a:t>T</a:t>
                </a:r>
                <a:r>
                  <a:rPr lang="en" altLang="zh-TW" sz="2800" dirty="0"/>
                  <a:t>(</a:t>
                </a:r>
                <a:r>
                  <a:rPr lang="en" altLang="zh-TW" sz="2800" i="1" dirty="0"/>
                  <a:t>n</a:t>
                </a:r>
                <a:r>
                  <a:rPr lang="en" altLang="zh-TW" sz="2800" dirty="0"/>
                  <a:t>) has the following asymptotic bounds:</a:t>
                </a:r>
              </a:p>
              <a:p>
                <a:r>
                  <a:rPr lang="en" altLang="zh-TW" sz="28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" altLang="zh-TW" sz="2800" dirty="0">
                    <a:solidFill>
                      <a:srgbClr val="FF0000"/>
                    </a:solidFill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sz="2800" dirty="0">
                    <a:solidFill>
                      <a:srgbClr val="FF0000"/>
                    </a:solidFill>
                  </a:rPr>
                  <a:t>&gt; 0, then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" altLang="zh-TW" sz="28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" altLang="zh-TW" sz="2800" dirty="0">
                    <a:solidFill>
                      <a:srgbClr val="0432FF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TW" sz="2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" altLang="zh-TW" sz="2800" dirty="0">
                    <a:solidFill>
                      <a:srgbClr val="0432FF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func>
                      <m:funcPr>
                        <m:ctrlPr>
                          <a:rPr lang="en" altLang="zh-TW" sz="280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TW" sz="2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8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  <m:r>
                          <m:rPr>
                            <m:sty m:val="p"/>
                          </m:rPr>
                          <a:rPr lang="en" altLang="zh-TW" sz="2800" i="0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8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" altLang="zh-TW" sz="2800" dirty="0">
                    <a:solidFill>
                      <a:srgbClr val="0432FF"/>
                    </a:solidFill>
                  </a:rPr>
                  <a:t>.</a:t>
                </a:r>
              </a:p>
              <a:p>
                <a:r>
                  <a:rPr lang="en" altLang="zh-TW" sz="2800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TW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" altLang="zh-TW" sz="2800" dirty="0">
                    <a:solidFill>
                      <a:srgbClr val="7030A0"/>
                    </a:solidFill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sz="2800" dirty="0">
                    <a:solidFill>
                      <a:srgbClr val="7030A0"/>
                    </a:solidFill>
                  </a:rPr>
                  <a:t>&gt; 0, and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TW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𝑐𝑛</m:t>
                    </m:r>
                    <m:r>
                      <a:rPr lang="en-US" altLang="zh-TW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sz="2800" dirty="0">
                    <a:solidFill>
                      <a:srgbClr val="7030A0"/>
                    </a:solidFill>
                  </a:rPr>
                  <a:t>for some constant </a:t>
                </a:r>
                <a:r>
                  <a:rPr lang="en" altLang="zh-TW" sz="2800" i="1" dirty="0">
                    <a:solidFill>
                      <a:srgbClr val="7030A0"/>
                    </a:solidFill>
                  </a:rPr>
                  <a:t>c</a:t>
                </a:r>
                <a:r>
                  <a:rPr lang="en" altLang="zh-TW" sz="2800" dirty="0">
                    <a:solidFill>
                      <a:srgbClr val="7030A0"/>
                    </a:solidFill>
                  </a:rPr>
                  <a:t> &lt; 1 and all sufficiently large </a:t>
                </a:r>
                <a:r>
                  <a:rPr lang="en" altLang="zh-TW" sz="2800" i="1" dirty="0">
                    <a:solidFill>
                      <a:srgbClr val="7030A0"/>
                    </a:solidFill>
                  </a:rPr>
                  <a:t>n,</a:t>
                </a:r>
                <a:r>
                  <a:rPr lang="en" altLang="zh-TW" sz="2800" dirty="0">
                    <a:solidFill>
                      <a:srgbClr val="7030A0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8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TW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" altLang="zh-TW" sz="2800" dirty="0">
                    <a:solidFill>
                      <a:srgbClr val="7030A0"/>
                    </a:solidFill>
                  </a:rPr>
                  <a:t>.</a:t>
                </a:r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136AE77-8B56-AA42-9C5C-F9F247A66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050" y="1280922"/>
                <a:ext cx="8890000" cy="5301208"/>
              </a:xfrm>
              <a:blipFill>
                <a:blip r:embed="rId2"/>
                <a:stretch>
                  <a:fillRect l="-429" t="-957" r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91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7CC79BBE-C9E9-3243-A332-35E5D7C9880D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9592" y="764704"/>
                <a:ext cx="7772400" cy="5328592"/>
              </a:xfrm>
              <a:solidFill>
                <a:schemeClr val="bg1"/>
              </a:solidFill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sz="2800" b="0" dirty="0"/>
              </a:p>
              <a:p>
                <a:pPr lvl="1"/>
                <a:r>
                  <a:rPr lang="en" altLang="zh-TW" i="1" dirty="0"/>
                  <a:t>a</a:t>
                </a:r>
                <a:r>
                  <a:rPr lang="en" altLang="zh-TW" dirty="0"/>
                  <a:t>=9, </a:t>
                </a:r>
                <a:r>
                  <a:rPr lang="en" altLang="zh-TW" i="1" dirty="0"/>
                  <a:t>b</a:t>
                </a:r>
                <a:r>
                  <a:rPr lang="en" altLang="zh-TW" dirty="0"/>
                  <a:t>=3, </a:t>
                </a:r>
                <a:r>
                  <a:rPr lang="en" altLang="zh-TW" i="1" dirty="0"/>
                  <a:t>f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)=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TW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9 −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func>
                      </m:sup>
                    </m:sSup>
                  </m:oMath>
                </a14:m>
                <a:r>
                  <a:rPr lang="en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" altLang="zh-TW" dirty="0"/>
                  <a:t>=1</a:t>
                </a:r>
              </a:p>
              <a:p>
                <a:pPr lvl="1"/>
                <a:r>
                  <a:rPr lang="en" altLang="zh-TW" dirty="0"/>
                  <a:t>Case 1: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TW" sz="2800" dirty="0"/>
              </a:p>
              <a:p>
                <a:pPr lvl="1"/>
                <a:r>
                  <a:rPr lang="en" altLang="zh-TW" i="1" dirty="0"/>
                  <a:t>a</a:t>
                </a:r>
                <a:r>
                  <a:rPr lang="en" altLang="zh-TW" dirty="0"/>
                  <a:t>=1, </a:t>
                </a:r>
                <a:r>
                  <a:rPr lang="en" altLang="zh-TW" i="1" dirty="0"/>
                  <a:t>b</a:t>
                </a:r>
                <a:r>
                  <a:rPr lang="en" altLang="zh-TW" dirty="0"/>
                  <a:t>=3/2, </a:t>
                </a:r>
                <a:r>
                  <a:rPr lang="en" altLang="zh-TW" i="1" dirty="0"/>
                  <a:t>f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)=1,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3/2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" altLang="zh-TW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" altLang="zh-TW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func>
                              </m:sup>
                            </m:sSup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e>
                      <m:sup/>
                    </m:sSup>
                  </m:oMath>
                </a14:m>
                <a:endParaRPr lang="en" altLang="zh-TW" dirty="0"/>
              </a:p>
              <a:p>
                <a:pPr lvl="1"/>
                <a:r>
                  <a:rPr lang="en" altLang="zh-TW" dirty="0"/>
                  <a:t>Case 2: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TW" dirty="0"/>
              </a:p>
              <a:p>
                <a:pPr lvl="1"/>
                <a:endParaRPr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9592" y="764704"/>
                <a:ext cx="7772400" cy="5328592"/>
              </a:xfrm>
              <a:blipFill>
                <a:blip r:embed="rId2"/>
                <a:stretch>
                  <a:fillRect l="-326" b="-11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765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91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7CC79BBE-C9E9-3243-A332-35E5D7C9880D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528" y="924756"/>
                <a:ext cx="8244408" cy="532859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altLang="zh-TW" sz="2800" dirty="0"/>
              </a:p>
              <a:p>
                <a:pPr lvl="1"/>
                <a:r>
                  <a:rPr lang="en" altLang="zh-TW" i="1" dirty="0"/>
                  <a:t>a</a:t>
                </a:r>
                <a:r>
                  <a:rPr lang="en" altLang="zh-TW" dirty="0"/>
                  <a:t>=3, </a:t>
                </a:r>
                <a:r>
                  <a:rPr lang="en" altLang="zh-TW" i="1" dirty="0"/>
                  <a:t>b</a:t>
                </a:r>
                <a:r>
                  <a:rPr lang="en" altLang="zh-TW" dirty="0"/>
                  <a:t>=4, </a:t>
                </a:r>
                <a:r>
                  <a:rPr lang="en" altLang="zh-TW" i="1" dirty="0"/>
                  <a:t>f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)=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0.793</m:t>
                        </m:r>
                      </m:sup>
                    </m:sSup>
                  </m:oMath>
                </a14:m>
                <a:r>
                  <a:rPr lang="en" altLang="zh-TW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func>
                                  <m:funcPr>
                                    <m:ctrlPr>
                                      <a:rPr lang="en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" altLang="zh-TW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func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sup>
                            </m:sSup>
                          </m:e>
                        </m:d>
                      </m:e>
                      <m:sup/>
                    </m:sSup>
                  </m:oMath>
                </a14:m>
                <a:endParaRPr lang="en" altLang="zh-TW" dirty="0"/>
              </a:p>
              <a:p>
                <a:pPr lvl="1"/>
                <a:r>
                  <a:rPr lang="en" altLang="zh-TW" dirty="0"/>
                  <a:t>Case 3: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=3(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" altLang="zh-TW" dirty="0"/>
                  <a:t> 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TW" dirty="0"/>
              </a:p>
              <a:p>
                <a:pPr lvl="1"/>
                <a:endParaRPr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924756"/>
                <a:ext cx="8244408" cy="5328592"/>
              </a:xfrm>
              <a:blipFill>
                <a:blip r:embed="rId2"/>
                <a:stretch>
                  <a:fillRect l="-154" r="-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32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Three Methods for Solving Recurrences</a:t>
            </a:r>
            <a:endParaRPr lang="zh-TW" altLang="en-US" dirty="0"/>
          </a:p>
        </p:txBody>
      </p:sp>
      <p:sp>
        <p:nvSpPr>
          <p:cNvPr id="16386" name="內容版面配置區 2"/>
          <p:cNvSpPr>
            <a:spLocks noGrp="1"/>
          </p:cNvSpPr>
          <p:nvPr>
            <p:ph idx="1"/>
          </p:nvPr>
        </p:nvSpPr>
        <p:spPr>
          <a:xfrm>
            <a:off x="683568" y="2135828"/>
            <a:ext cx="8044829" cy="3846983"/>
          </a:xfrm>
          <a:solidFill>
            <a:schemeClr val="bg1"/>
          </a:solidFill>
        </p:spPr>
        <p:txBody>
          <a:bodyPr/>
          <a:lstStyle/>
          <a:p>
            <a:r>
              <a:rPr lang="en" altLang="zh-TW" dirty="0"/>
              <a:t>Substitution method: guess a bound and then use mathematical induction to prove the guess correct</a:t>
            </a:r>
          </a:p>
          <a:p>
            <a:r>
              <a:rPr lang="en" altLang="zh-TW" dirty="0"/>
              <a:t>Recursion-tree method: convert the recurrence into a tree whose nodes represent the costs incurred at various levels of the recursion</a:t>
            </a:r>
          </a:p>
          <a:p>
            <a:r>
              <a:rPr lang="en" altLang="zh-TW" dirty="0"/>
              <a:t>Master method:</a:t>
            </a:r>
          </a:p>
        </p:txBody>
      </p:sp>
      <p:sp>
        <p:nvSpPr>
          <p:cNvPr id="16387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638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 dirty="0"/>
              <a:t>P.</a:t>
            </a:r>
            <a:fld id="{C0CF6082-D08D-5749-99FA-D088E9C41F18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67018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491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7CC79BBE-C9E9-3243-A332-35E5D7C9880D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600" y="1196752"/>
                <a:ext cx="7577906" cy="4608512"/>
              </a:xfrm>
              <a:solidFill>
                <a:schemeClr val="bg1"/>
              </a:solidFill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TW" sz="2800" dirty="0"/>
                  <a:t>    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altLang="zh-TW" sz="2800" dirty="0"/>
              </a:p>
              <a:p>
                <a:pPr lvl="1"/>
                <a:r>
                  <a:rPr lang="en" altLang="zh-TW" i="1" dirty="0"/>
                  <a:t>a</a:t>
                </a:r>
                <a:r>
                  <a:rPr lang="en" altLang="zh-TW" dirty="0"/>
                  <a:t>=2, </a:t>
                </a:r>
                <a:r>
                  <a:rPr lang="en" altLang="zh-TW" i="1" dirty="0"/>
                  <a:t>b</a:t>
                </a:r>
                <a:r>
                  <a:rPr lang="en" altLang="zh-TW" dirty="0"/>
                  <a:t>=2, </a:t>
                </a:r>
                <a:r>
                  <a:rPr lang="en" altLang="zh-TW" i="1" dirty="0"/>
                  <a:t>f</a:t>
                </a:r>
                <a:r>
                  <a:rPr lang="en" altLang="zh-TW" dirty="0"/>
                  <a:t>(</a:t>
                </a:r>
                <a:r>
                  <a:rPr lang="en" altLang="zh-TW" i="1" dirty="0"/>
                  <a:t>n</a:t>
                </a:r>
                <a:r>
                  <a:rPr lang="en" altLang="zh-TW" dirty="0"/>
                  <a:t>)=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" altLang="zh-TW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func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zh-TW" dirty="0"/>
                  <a:t>,</a:t>
                </a:r>
              </a:p>
              <a:p>
                <a:pPr lvl="1"/>
                <a:r>
                  <a:rPr lang="en" altLang="zh-TW" dirty="0"/>
                  <a:t>Case 3 applies?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" altLang="zh-TW" dirty="0"/>
                  <a:t> is asymptotically larger than </a:t>
                </a:r>
                <a:r>
                  <a:rPr lang="en" altLang="zh-TW" i="1" dirty="0"/>
                  <a:t>n</a:t>
                </a:r>
              </a:p>
              <a:p>
                <a:pPr lvl="1"/>
                <a:r>
                  <a:rPr lang="en" altLang="zh-TW" dirty="0"/>
                  <a:t>However,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" altLang="zh-TW" dirty="0"/>
                  <a:t> is not </a:t>
                </a:r>
                <a:r>
                  <a:rPr lang="en" altLang="zh-TW" dirty="0" err="1"/>
                  <a:t>polynomially</a:t>
                </a:r>
                <a:r>
                  <a:rPr lang="en" altLang="zh-TW" dirty="0"/>
                  <a:t> larger than </a:t>
                </a:r>
                <a:r>
                  <a:rPr lang="en" altLang="zh-TW" i="1" dirty="0"/>
                  <a:t>n</a:t>
                </a:r>
                <a:r>
                  <a:rPr lang="en" altLang="zh-TW" baseline="30000" dirty="0"/>
                  <a:t>1+e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TW" dirty="0"/>
                  <a:t>is asymptotically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" altLang="zh-TW" dirty="0"/>
                  <a:t> for any positive constant </a:t>
                </a:r>
                <a14:m>
                  <m:oMath xmlns:m="http://schemas.openxmlformats.org/officeDocument/2006/math">
                    <m:r>
                      <a:rPr lang="en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" altLang="zh-TW" dirty="0"/>
              </a:p>
              <a:p>
                <a:pPr lvl="1"/>
                <a:endParaRPr lang="en" altLang="zh-TW" dirty="0"/>
              </a:p>
              <a:p>
                <a:pPr lvl="1"/>
                <a:endParaRPr lang="en" altLang="zh-TW" dirty="0"/>
              </a:p>
              <a:p>
                <a:pPr lvl="1"/>
                <a:endParaRPr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3B135FD-840E-9F40-A70C-3ABF5CC65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600" y="1196752"/>
                <a:ext cx="7577906" cy="4608512"/>
              </a:xfrm>
              <a:blipFill>
                <a:blip r:embed="rId3"/>
                <a:stretch>
                  <a:fillRect r="-3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07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Maximum Subarray Problem</a:t>
            </a:r>
            <a:endParaRPr lang="zh-TW" altLang="en-US"/>
          </a:p>
        </p:txBody>
      </p:sp>
      <p:sp>
        <p:nvSpPr>
          <p:cNvPr id="17410" name="內容版面配置區 2"/>
          <p:cNvSpPr>
            <a:spLocks noGrp="1"/>
          </p:cNvSpPr>
          <p:nvPr>
            <p:ph idx="1"/>
          </p:nvPr>
        </p:nvSpPr>
        <p:spPr>
          <a:xfrm>
            <a:off x="1098550" y="4818373"/>
            <a:ext cx="6769372" cy="1552575"/>
          </a:xfrm>
        </p:spPr>
        <p:txBody>
          <a:bodyPr/>
          <a:lstStyle/>
          <a:p>
            <a:pPr eaLnBrk="1" hangingPunct="1"/>
            <a:r>
              <a:rPr lang="en-US" altLang="zh-TW" sz="2800"/>
              <a:t>Given a sequence of numbers, find two numbers such that change from the first one to the last one is maximum</a:t>
            </a:r>
            <a:endParaRPr lang="zh-TW" altLang="en-US" sz="2800" dirty="0"/>
          </a:p>
        </p:txBody>
      </p:sp>
      <p:sp>
        <p:nvSpPr>
          <p:cNvPr id="17411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7412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257E586C-1066-8442-9360-931E69CB3CAE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Approaches</a:t>
            </a:r>
            <a:endParaRPr lang="zh-TW" altLang="en-US"/>
          </a:p>
        </p:txBody>
      </p:sp>
      <p:sp>
        <p:nvSpPr>
          <p:cNvPr id="18434" name="內容版面配置區 2"/>
          <p:cNvSpPr>
            <a:spLocks noGrp="1"/>
          </p:cNvSpPr>
          <p:nvPr>
            <p:ph idx="1"/>
          </p:nvPr>
        </p:nvSpPr>
        <p:spPr>
          <a:xfrm>
            <a:off x="1098550" y="2348880"/>
            <a:ext cx="7056710" cy="2924175"/>
          </a:xfrm>
        </p:spPr>
        <p:txBody>
          <a:bodyPr/>
          <a:lstStyle/>
          <a:p>
            <a:pPr eaLnBrk="1" hangingPunct="1"/>
            <a:r>
              <a:rPr lang="en-US" altLang="zh-TW" dirty="0"/>
              <a:t>Naïve method (brute force method): Try every possible pair of buy and sell dates in which the buy date precedes the sell date. We need to examine </a:t>
            </a:r>
            <a:r>
              <a:rPr lang="en-US" altLang="zh-TW" i="1" dirty="0"/>
              <a:t>C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,2) = </a:t>
            </a:r>
            <a:r>
              <a:rPr lang="en-US" altLang="zh-TW" i="1" dirty="0"/>
              <a:t>n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-1)/2 pairs of numbers</a:t>
            </a:r>
          </a:p>
        </p:txBody>
      </p:sp>
      <p:sp>
        <p:nvSpPr>
          <p:cNvPr id="18435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068FF723-5AAD-5B49-A456-0E5BEFE6ADD0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Maximum Subarray Problem</a:t>
            </a:r>
            <a:endParaRPr lang="zh-TW" altLang="en-US"/>
          </a:p>
        </p:txBody>
      </p:sp>
      <p:sp>
        <p:nvSpPr>
          <p:cNvPr id="19458" name="內容版面配置區 2"/>
          <p:cNvSpPr>
            <a:spLocks noGrp="1"/>
          </p:cNvSpPr>
          <p:nvPr>
            <p:ph idx="1"/>
          </p:nvPr>
        </p:nvSpPr>
        <p:spPr>
          <a:xfrm>
            <a:off x="684213" y="1989138"/>
            <a:ext cx="8135937" cy="360045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Transformation: Consider the daily change in price, where the change on day </a:t>
            </a:r>
            <a:r>
              <a:rPr lang="en-US" altLang="zh-TW" sz="2800" i="1" dirty="0" err="1"/>
              <a:t>i</a:t>
            </a:r>
            <a:r>
              <a:rPr lang="en-US" altLang="zh-TW" sz="2800" dirty="0"/>
              <a:t> is the difference between the prices after day </a:t>
            </a:r>
            <a:r>
              <a:rPr lang="en-US" altLang="zh-TW" sz="2800" i="1" dirty="0"/>
              <a:t>i</a:t>
            </a:r>
            <a:r>
              <a:rPr lang="en-US" altLang="zh-TW" sz="2800" dirty="0"/>
              <a:t>-1 and after day </a:t>
            </a:r>
            <a:r>
              <a:rPr lang="en-US" altLang="zh-TW" sz="2800" i="1" dirty="0" err="1"/>
              <a:t>i</a:t>
            </a:r>
            <a:endParaRPr lang="en-US" altLang="zh-TW" sz="2800" i="1" dirty="0"/>
          </a:p>
          <a:p>
            <a:pPr eaLnBrk="1" hangingPunct="1"/>
            <a:r>
              <a:rPr lang="en-US" altLang="zh-TW" sz="2800" dirty="0"/>
              <a:t>Given a sequence of changes between two consecutive days, find a subsequence whose sum is maximum</a:t>
            </a:r>
          </a:p>
          <a:p>
            <a:pPr eaLnBrk="1" hangingPunct="1"/>
            <a:r>
              <a:rPr lang="en-US" altLang="zh-TW" sz="2800" dirty="0"/>
              <a:t>Required running time?</a:t>
            </a:r>
            <a:endParaRPr lang="zh-TW" altLang="en-US" sz="2800" dirty="0"/>
          </a:p>
        </p:txBody>
      </p:sp>
      <p:sp>
        <p:nvSpPr>
          <p:cNvPr id="19459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19460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844D04B2-4E5F-D04C-943B-CFF574CC43C7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Divide-and-Conquer Approach</a:t>
            </a:r>
            <a:endParaRPr lang="zh-TW" altLang="en-US"/>
          </a:p>
        </p:txBody>
      </p:sp>
      <p:sp>
        <p:nvSpPr>
          <p:cNvPr id="20482" name="內容版面配置區 2"/>
          <p:cNvSpPr>
            <a:spLocks noGrp="1"/>
          </p:cNvSpPr>
          <p:nvPr>
            <p:ph idx="1"/>
          </p:nvPr>
        </p:nvSpPr>
        <p:spPr>
          <a:xfrm>
            <a:off x="827088" y="1989138"/>
            <a:ext cx="7772400" cy="1655762"/>
          </a:xfrm>
        </p:spPr>
        <p:txBody>
          <a:bodyPr/>
          <a:lstStyle/>
          <a:p>
            <a:pPr eaLnBrk="1" hangingPunct="1"/>
            <a:r>
              <a:rPr lang="en-US" altLang="zh-TW" sz="2800"/>
              <a:t>Find (1) two maximum sums of two subproblems, and (2) the maximum sum across two subarrays</a:t>
            </a:r>
          </a:p>
        </p:txBody>
      </p:sp>
      <p:sp>
        <p:nvSpPr>
          <p:cNvPr id="20483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048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9FEC962B-1A50-AD44-9BB9-CCEF93E43661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Divide-and-Conquer</a:t>
            </a:r>
            <a:endParaRPr lang="zh-TW" altLang="en-US"/>
          </a:p>
        </p:txBody>
      </p:sp>
      <p:sp>
        <p:nvSpPr>
          <p:cNvPr id="21506" name="日期版面配置區 3"/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Chapter 4</a:t>
            </a:r>
          </a:p>
        </p:txBody>
      </p:sp>
      <p:sp>
        <p:nvSpPr>
          <p:cNvPr id="21507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400"/>
              <a:t>P.</a:t>
            </a:r>
            <a:fld id="{F6A6E56B-6AD9-DC46-9D2F-9F50AEDCE159}" type="slidenum">
              <a:rPr kumimoji="0" lang="en-US" altLang="zh-TW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400"/>
          </a:p>
        </p:txBody>
      </p:sp>
      <p:sp>
        <p:nvSpPr>
          <p:cNvPr id="21509" name="文字方塊 11"/>
          <p:cNvSpPr txBox="1">
            <a:spLocks noChangeArrowheads="1"/>
          </p:cNvSpPr>
          <p:nvPr/>
        </p:nvSpPr>
        <p:spPr bwMode="auto">
          <a:xfrm>
            <a:off x="1450975" y="4105275"/>
            <a:ext cx="60623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kumimoji="1" sz="32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kumimoji="1" sz="28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kumimoji="1" sz="20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Case 1: Entirely in the subarray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[low, mid]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Case 2: Entirely in the subarray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[mid+1, high]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Case 3: Crossing the middle point: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     low &lt;= </a:t>
            </a:r>
            <a:r>
              <a:rPr lang="en-US" altLang="zh-TW" sz="2400" i="1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&lt;= middle &lt; </a:t>
            </a:r>
            <a:r>
              <a:rPr lang="en-US" altLang="zh-TW" sz="2400" i="1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&lt;= high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TW" sz="2400" dirty="0">
              <a:latin typeface="Times" charset="0"/>
              <a:ea typeface="Times" charset="0"/>
              <a:cs typeface="Times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dirty="0">
                <a:latin typeface="Times" charset="0"/>
                <a:ea typeface="Times" charset="0"/>
                <a:cs typeface="Times" charset="0"/>
              </a:rPr>
              <a:t> </a:t>
            </a:r>
            <a:endParaRPr lang="zh-TW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新細明體"/>
      </a:majorFont>
      <a:minorFont>
        <a:latin typeface="Tahoma"/>
        <a:ea typeface="新細明體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新細明體" charset="0"/>
            <a:cs typeface="新細明體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新細明體" charset="0"/>
            <a:cs typeface="新細明體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3597</TotalTime>
  <Words>1619</Words>
  <Application>Microsoft Macintosh PowerPoint</Application>
  <PresentationFormat>如螢幕大小 (4:3)</PresentationFormat>
  <Paragraphs>252</Paragraphs>
  <Slides>40</Slides>
  <Notes>1</Notes>
  <HiddenSlides>2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40</vt:i4>
      </vt:variant>
    </vt:vector>
  </HeadingPairs>
  <TitlesOfParts>
    <vt:vector size="53" baseType="lpstr">
      <vt:lpstr>新細明體</vt:lpstr>
      <vt:lpstr>ＭＳ ゴシック</vt:lpstr>
      <vt:lpstr>Cambria Math</vt:lpstr>
      <vt:lpstr>Symbol</vt:lpstr>
      <vt:lpstr>Tahoma</vt:lpstr>
      <vt:lpstr>Times</vt:lpstr>
      <vt:lpstr>Times New Roman</vt:lpstr>
      <vt:lpstr>Wingdings</vt:lpstr>
      <vt:lpstr>Blends</vt:lpstr>
      <vt:lpstr>方程式</vt:lpstr>
      <vt:lpstr>Equation.3</vt:lpstr>
      <vt:lpstr>Equation.2</vt:lpstr>
      <vt:lpstr>文件</vt:lpstr>
      <vt:lpstr>Chapter 4 Recurrences</vt:lpstr>
      <vt:lpstr>Divide and Conquer</vt:lpstr>
      <vt:lpstr>Recurrences</vt:lpstr>
      <vt:lpstr>Three Methods for Solving Recurrences</vt:lpstr>
      <vt:lpstr>Maximum Subarray Problem</vt:lpstr>
      <vt:lpstr>Approaches</vt:lpstr>
      <vt:lpstr>Maximum Subarray Problem</vt:lpstr>
      <vt:lpstr>Divide-and-Conquer Approach</vt:lpstr>
      <vt:lpstr>Divide-and-Conquer</vt:lpstr>
      <vt:lpstr>PowerPoint 簡報</vt:lpstr>
      <vt:lpstr>PowerPoint 簡報</vt:lpstr>
      <vt:lpstr>Analyzing the Algorithm</vt:lpstr>
      <vt:lpstr>Strassen’s algorithm for matrix multiplication</vt:lpstr>
      <vt:lpstr>Divide-and-conquer algorithm for matrix multiplication</vt:lpstr>
      <vt:lpstr>PowerPoint 簡報</vt:lpstr>
      <vt:lpstr>PowerPoint 簡報</vt:lpstr>
      <vt:lpstr>Strassen’s algorithm for matrix multiplication</vt:lpstr>
      <vt:lpstr>PowerPoint 簡報</vt:lpstr>
      <vt:lpstr>Recurrences --</vt:lpstr>
      <vt:lpstr>Technicalities</vt:lpstr>
      <vt:lpstr>4.1 The substitution method      (mathematical induction)</vt:lpstr>
      <vt:lpstr>Example</vt:lpstr>
      <vt:lpstr>PowerPoint 簡報</vt:lpstr>
      <vt:lpstr>PowerPoint 簡報</vt:lpstr>
      <vt:lpstr>Subtleties</vt:lpstr>
      <vt:lpstr>PowerPoint 簡報</vt:lpstr>
      <vt:lpstr>PowerPoint 簡報</vt:lpstr>
      <vt:lpstr>Avoiding pitfalls </vt:lpstr>
      <vt:lpstr>Changing variables </vt:lpstr>
      <vt:lpstr>4.2 Recursion-tree method</vt:lpstr>
      <vt:lpstr>PowerPoint 簡報</vt:lpstr>
      <vt:lpstr>The cost of the entire tree</vt:lpstr>
      <vt:lpstr>PowerPoint 簡報</vt:lpstr>
      <vt:lpstr>Substitution Method</vt:lpstr>
      <vt:lpstr>PowerPoint 簡報</vt:lpstr>
      <vt:lpstr>Substitution Method</vt:lpstr>
      <vt:lpstr>4.3 The Master Method </vt:lpstr>
      <vt:lpstr>PowerPoint 簡報</vt:lpstr>
      <vt:lpstr>PowerPoint 簡報</vt:lpstr>
      <vt:lpstr>PowerPoint 簡報</vt:lpstr>
    </vt:vector>
  </TitlesOfParts>
  <Company>NCTU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Li Tseng-Kuei</dc:creator>
  <cp:lastModifiedBy>Microsoft Office User</cp:lastModifiedBy>
  <cp:revision>169</cp:revision>
  <dcterms:created xsi:type="dcterms:W3CDTF">2001-09-06T13:56:50Z</dcterms:created>
  <dcterms:modified xsi:type="dcterms:W3CDTF">2020-09-21T23:51:21Z</dcterms:modified>
</cp:coreProperties>
</file>